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6"/>
  </p:notesMasterIdLst>
  <p:handoutMasterIdLst>
    <p:handoutMasterId r:id="rId37"/>
  </p:handoutMasterIdLst>
  <p:sldIdLst>
    <p:sldId id="591" r:id="rId5"/>
    <p:sldId id="592" r:id="rId6"/>
    <p:sldId id="755" r:id="rId7"/>
    <p:sldId id="823" r:id="rId8"/>
    <p:sldId id="754" r:id="rId9"/>
    <p:sldId id="704" r:id="rId10"/>
    <p:sldId id="757" r:id="rId11"/>
    <p:sldId id="621" r:id="rId12"/>
    <p:sldId id="587" r:id="rId13"/>
    <p:sldId id="756" r:id="rId14"/>
    <p:sldId id="619" r:id="rId15"/>
    <p:sldId id="579" r:id="rId16"/>
    <p:sldId id="578" r:id="rId17"/>
    <p:sldId id="758" r:id="rId18"/>
    <p:sldId id="308" r:id="rId19"/>
    <p:sldId id="309" r:id="rId20"/>
    <p:sldId id="310" r:id="rId21"/>
    <p:sldId id="564" r:id="rId22"/>
    <p:sldId id="759" r:id="rId23"/>
    <p:sldId id="527" r:id="rId24"/>
    <p:sldId id="525" r:id="rId25"/>
    <p:sldId id="582" r:id="rId26"/>
    <p:sldId id="620" r:id="rId27"/>
    <p:sldId id="257" r:id="rId28"/>
    <p:sldId id="820" r:id="rId29"/>
    <p:sldId id="277" r:id="rId30"/>
    <p:sldId id="760" r:id="rId31"/>
    <p:sldId id="669" r:id="rId32"/>
    <p:sldId id="575" r:id="rId33"/>
    <p:sldId id="740" r:id="rId34"/>
    <p:sldId id="74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C623E2-378E-91FD-302F-7C76418A70F0}" name="Megan Branch" initials="MB" userId="S::mbranch@Certnexus.com::f5bd8af1-0de5-46fc-b842-0518214408d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426C"/>
    <a:srgbClr val="1B3763"/>
    <a:srgbClr val="149FDA"/>
    <a:srgbClr val="22B24C"/>
    <a:srgbClr val="F479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F09C3F-5973-43D8-8093-5E9EE48BAE89}" v="1" dt="2022-06-16T12:18:38.8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84575" autoAdjust="0"/>
  </p:normalViewPr>
  <p:slideViewPr>
    <p:cSldViewPr snapToGrid="0">
      <p:cViewPr varScale="1">
        <p:scale>
          <a:sx n="66" d="100"/>
          <a:sy n="66" d="100"/>
        </p:scale>
        <p:origin x="1224" y="58"/>
      </p:cViewPr>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userId="3dd1a23b-03d3-4d2f-9802-514136257142" providerId="ADAL" clId="{F9F09C3F-5973-43D8-8093-5E9EE48BAE89}"/>
    <pc:docChg chg="delSld modMainMaster">
      <pc:chgData name="Jeff" userId="3dd1a23b-03d3-4d2f-9802-514136257142" providerId="ADAL" clId="{F9F09C3F-5973-43D8-8093-5E9EE48BAE89}" dt="2022-06-16T12:19:12.473" v="1" actId="47"/>
      <pc:docMkLst>
        <pc:docMk/>
      </pc:docMkLst>
      <pc:sldChg chg="del">
        <pc:chgData name="Jeff" userId="3dd1a23b-03d3-4d2f-9802-514136257142" providerId="ADAL" clId="{F9F09C3F-5973-43D8-8093-5E9EE48BAE89}" dt="2022-06-16T12:19:12.473" v="1" actId="47"/>
        <pc:sldMkLst>
          <pc:docMk/>
          <pc:sldMk cId="694778924" sldId="822"/>
        </pc:sldMkLst>
      </pc:sldChg>
      <pc:sldMasterChg chg="delSp">
        <pc:chgData name="Jeff" userId="3dd1a23b-03d3-4d2f-9802-514136257142" providerId="ADAL" clId="{F9F09C3F-5973-43D8-8093-5E9EE48BAE89}" dt="2022-06-16T12:18:38.851" v="0" actId="478"/>
        <pc:sldMasterMkLst>
          <pc:docMk/>
          <pc:sldMasterMk cId="804999912" sldId="2147483648"/>
        </pc:sldMasterMkLst>
        <pc:picChg chg="del">
          <ac:chgData name="Jeff" userId="3dd1a23b-03d3-4d2f-9802-514136257142" providerId="ADAL" clId="{F9F09C3F-5973-43D8-8093-5E9EE48BAE89}" dt="2022-06-16T12:18:38.851" v="0" actId="478"/>
          <ac:picMkLst>
            <pc:docMk/>
            <pc:sldMasterMk cId="804999912" sldId="2147483648"/>
            <ac:picMk id="1026" creationId="{A591C708-8032-4058-803D-573AA70B494F}"/>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6C8BB9-B58D-4FF5-B31D-35AB5AB653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2FFD6B7-548F-4BC8-9008-24261A7595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0C1A17-6B25-4C4E-A6F0-1E3B6EAB4FDE}" type="datetimeFigureOut">
              <a:rPr lang="en-US" smtClean="0"/>
              <a:t>6/16/2022</a:t>
            </a:fld>
            <a:endParaRPr lang="en-US"/>
          </a:p>
        </p:txBody>
      </p:sp>
      <p:sp>
        <p:nvSpPr>
          <p:cNvPr id="4" name="Footer Placeholder 3">
            <a:extLst>
              <a:ext uri="{FF2B5EF4-FFF2-40B4-BE49-F238E27FC236}">
                <a16:creationId xmlns:a16="http://schemas.microsoft.com/office/drawing/2014/main" id="{46AAB730-83DF-4872-A978-91FF991F7E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DCA57C2-A872-4CA9-912D-A7EBFACEBF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510F41-DD9A-4474-8A25-43C115E677D9}" type="slidenum">
              <a:rPr lang="en-US" smtClean="0"/>
              <a:t>‹#›</a:t>
            </a:fld>
            <a:endParaRPr lang="en-US"/>
          </a:p>
        </p:txBody>
      </p:sp>
    </p:spTree>
    <p:extLst>
      <p:ext uri="{BB962C8B-B14F-4D97-AF65-F5344CB8AC3E}">
        <p14:creationId xmlns:p14="http://schemas.microsoft.com/office/powerpoint/2010/main" val="40361620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5A93F0-64D2-4E8A-AD6A-F55FF8ACAA00}" type="datetimeFigureOut">
              <a:rPr lang="en-US" smtClean="0"/>
              <a:t>6/16/2022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B5C8D0-710E-4513-903D-6DB935BADF0B}" type="slidenum">
              <a:rPr lang="en-US" smtClean="0"/>
              <a:t>‹#›</a:t>
            </a:fld>
            <a:endParaRPr lang="en-US"/>
          </a:p>
        </p:txBody>
      </p:sp>
    </p:spTree>
    <p:extLst>
      <p:ext uri="{BB962C8B-B14F-4D97-AF65-F5344CB8AC3E}">
        <p14:creationId xmlns:p14="http://schemas.microsoft.com/office/powerpoint/2010/main" val="27516086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5C8D0-710E-4513-903D-6DB935BADF0B}" type="slidenum">
              <a:rPr lang="en-US" smtClean="0"/>
              <a:t>1</a:t>
            </a:fld>
            <a:endParaRPr lang="en-US"/>
          </a:p>
        </p:txBody>
      </p:sp>
    </p:spTree>
    <p:extLst>
      <p:ext uri="{BB962C8B-B14F-4D97-AF65-F5344CB8AC3E}">
        <p14:creationId xmlns:p14="http://schemas.microsoft.com/office/powerpoint/2010/main" val="226912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32333"/>
                </a:solidFill>
                <a:effectLst/>
                <a:latin typeface="Lato"/>
              </a:rPr>
              <a:t>QUESTION: What is the average cost impact for a data breach or ransomware? (Multiple Choice / Single Answer)</a:t>
            </a:r>
          </a:p>
          <a:p>
            <a:pPr algn="l"/>
            <a:r>
              <a:rPr lang="en-US" b="0" i="0" dirty="0">
                <a:solidFill>
                  <a:srgbClr val="232333"/>
                </a:solidFill>
                <a:effectLst/>
                <a:latin typeface="Lato"/>
              </a:rPr>
              <a:t>Answer 1: Less than $10,000</a:t>
            </a:r>
          </a:p>
          <a:p>
            <a:pPr algn="l"/>
            <a:r>
              <a:rPr lang="en-US" b="0" i="0" dirty="0">
                <a:solidFill>
                  <a:srgbClr val="232333"/>
                </a:solidFill>
                <a:effectLst/>
                <a:latin typeface="Lato"/>
              </a:rPr>
              <a:t>Answer 2: More than $1,000,000</a:t>
            </a:r>
          </a:p>
          <a:p>
            <a:pPr algn="l"/>
            <a:r>
              <a:rPr lang="en-US" b="0" i="0" dirty="0">
                <a:solidFill>
                  <a:srgbClr val="232333"/>
                </a:solidFill>
                <a:effectLst/>
                <a:latin typeface="Lato"/>
              </a:rPr>
              <a:t>Answer 3: Between $10,000 and $100,000</a:t>
            </a:r>
          </a:p>
          <a:p>
            <a:pPr algn="l"/>
            <a:r>
              <a:rPr lang="en-US" b="0" i="0" dirty="0">
                <a:solidFill>
                  <a:srgbClr val="232333"/>
                </a:solidFill>
                <a:effectLst/>
                <a:latin typeface="Lato"/>
              </a:rPr>
              <a:t>Answer 4: Between $100,000 and $1,000,000</a:t>
            </a:r>
          </a:p>
          <a:p>
            <a:r>
              <a:rPr lang="en-US" b="1" dirty="0"/>
              <a:t>CORRECT ANSWER(S): 2</a:t>
            </a:r>
          </a:p>
        </p:txBody>
      </p:sp>
      <p:sp>
        <p:nvSpPr>
          <p:cNvPr id="4" name="Slide Number Placeholder 3"/>
          <p:cNvSpPr>
            <a:spLocks noGrp="1"/>
          </p:cNvSpPr>
          <p:nvPr>
            <p:ph type="sldNum" sz="quarter" idx="5"/>
          </p:nvPr>
        </p:nvSpPr>
        <p:spPr/>
        <p:txBody>
          <a:bodyPr/>
          <a:lstStyle/>
          <a:p>
            <a:fld id="{48B5C8D0-710E-4513-903D-6DB935BADF0B}" type="slidenum">
              <a:rPr lang="en-US" smtClean="0"/>
              <a:t>19</a:t>
            </a:fld>
            <a:endParaRPr lang="en-US" dirty="0"/>
          </a:p>
        </p:txBody>
      </p:sp>
    </p:spTree>
    <p:extLst>
      <p:ext uri="{BB962C8B-B14F-4D97-AF65-F5344CB8AC3E}">
        <p14:creationId xmlns:p14="http://schemas.microsoft.com/office/powerpoint/2010/main" val="1380021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48B5C8D0-710E-4513-903D-6DB935BADF0B}" type="slidenum">
              <a:rPr lang="en-US" smtClean="0"/>
              <a:t>20</a:t>
            </a:fld>
            <a:endParaRPr lang="en-US" dirty="0"/>
          </a:p>
        </p:txBody>
      </p:sp>
    </p:spTree>
    <p:extLst>
      <p:ext uri="{BB962C8B-B14F-4D97-AF65-F5344CB8AC3E}">
        <p14:creationId xmlns:p14="http://schemas.microsoft.com/office/powerpoint/2010/main" val="3504775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CyberSAFE™ enables your employees to identify the most common risks involved in using conventional, mobile, and cloud technologies, as well as how to protect themselves and your organization from cyber threats.</a:t>
            </a:r>
            <a:endParaRPr lang="en-US" dirty="0"/>
          </a:p>
          <a:p>
            <a:endParaRPr lang="en-US" dirty="0"/>
          </a:p>
        </p:txBody>
      </p:sp>
      <p:sp>
        <p:nvSpPr>
          <p:cNvPr id="4" name="Slide Number Placeholder 3"/>
          <p:cNvSpPr>
            <a:spLocks noGrp="1"/>
          </p:cNvSpPr>
          <p:nvPr>
            <p:ph type="sldNum" sz="quarter" idx="5"/>
          </p:nvPr>
        </p:nvSpPr>
        <p:spPr/>
        <p:txBody>
          <a:bodyPr/>
          <a:lstStyle/>
          <a:p>
            <a:fld id="{48B5C8D0-710E-4513-903D-6DB935BADF0B}" type="slidenum">
              <a:rPr lang="en-US" smtClean="0"/>
              <a:t>26</a:t>
            </a:fld>
            <a:endParaRPr lang="en-US" dirty="0"/>
          </a:p>
        </p:txBody>
      </p:sp>
    </p:spTree>
    <p:extLst>
      <p:ext uri="{BB962C8B-B14F-4D97-AF65-F5344CB8AC3E}">
        <p14:creationId xmlns:p14="http://schemas.microsoft.com/office/powerpoint/2010/main" val="2864940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32333"/>
                </a:solidFill>
                <a:effectLst/>
                <a:latin typeface="Lato"/>
              </a:rPr>
              <a:t>QUESTION: What is not a digital form of social engineering? (Multiple Choice / Single Answer)</a:t>
            </a:r>
          </a:p>
          <a:p>
            <a:pPr algn="l"/>
            <a:r>
              <a:rPr lang="en-US" b="0" i="0" dirty="0">
                <a:solidFill>
                  <a:srgbClr val="232333"/>
                </a:solidFill>
                <a:effectLst/>
                <a:latin typeface="Lato"/>
              </a:rPr>
              <a:t>Answer 1: Phishing</a:t>
            </a:r>
          </a:p>
          <a:p>
            <a:pPr algn="l"/>
            <a:r>
              <a:rPr lang="en-US" b="0" i="0" dirty="0">
                <a:solidFill>
                  <a:srgbClr val="232333"/>
                </a:solidFill>
                <a:effectLst/>
                <a:latin typeface="Lato"/>
              </a:rPr>
              <a:t>Answer 2: Smishing</a:t>
            </a:r>
          </a:p>
          <a:p>
            <a:pPr algn="l"/>
            <a:r>
              <a:rPr lang="en-US" b="0" i="0" dirty="0">
                <a:solidFill>
                  <a:srgbClr val="232333"/>
                </a:solidFill>
                <a:effectLst/>
                <a:latin typeface="Lato"/>
              </a:rPr>
              <a:t>Answer 3: </a:t>
            </a:r>
            <a:r>
              <a:rPr lang="en-US" b="0" i="0" dirty="0" err="1">
                <a:solidFill>
                  <a:srgbClr val="232333"/>
                </a:solidFill>
                <a:effectLst/>
                <a:latin typeface="Lato"/>
              </a:rPr>
              <a:t>Tailgaiting</a:t>
            </a:r>
            <a:endParaRPr lang="en-US" b="0" i="0" dirty="0">
              <a:solidFill>
                <a:srgbClr val="232333"/>
              </a:solidFill>
              <a:effectLst/>
              <a:latin typeface="Lato"/>
            </a:endParaRPr>
          </a:p>
          <a:p>
            <a:pPr algn="l"/>
            <a:r>
              <a:rPr lang="en-US" b="0" i="0" dirty="0">
                <a:solidFill>
                  <a:srgbClr val="232333"/>
                </a:solidFill>
                <a:effectLst/>
                <a:latin typeface="Lato"/>
              </a:rPr>
              <a:t>Answer 4: Vishing</a:t>
            </a:r>
          </a:p>
          <a:p>
            <a:r>
              <a:rPr lang="en-US" b="1" dirty="0"/>
              <a:t>CORRECT ANSWER(S): 3</a:t>
            </a:r>
          </a:p>
        </p:txBody>
      </p:sp>
      <p:sp>
        <p:nvSpPr>
          <p:cNvPr id="4" name="Slide Number Placeholder 3"/>
          <p:cNvSpPr>
            <a:spLocks noGrp="1"/>
          </p:cNvSpPr>
          <p:nvPr>
            <p:ph type="sldNum" sz="quarter" idx="5"/>
          </p:nvPr>
        </p:nvSpPr>
        <p:spPr/>
        <p:txBody>
          <a:bodyPr/>
          <a:lstStyle/>
          <a:p>
            <a:fld id="{48B5C8D0-710E-4513-903D-6DB935BADF0B}" type="slidenum">
              <a:rPr lang="en-US" smtClean="0"/>
              <a:t>27</a:t>
            </a:fld>
            <a:endParaRPr lang="en-US" dirty="0"/>
          </a:p>
        </p:txBody>
      </p:sp>
    </p:spTree>
    <p:extLst>
      <p:ext uri="{BB962C8B-B14F-4D97-AF65-F5344CB8AC3E}">
        <p14:creationId xmlns:p14="http://schemas.microsoft.com/office/powerpoint/2010/main" val="1380021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48B5C8D0-710E-4513-903D-6DB935BADF0B}" type="slidenum">
              <a:rPr lang="en-US" smtClean="0"/>
              <a:t>28</a:t>
            </a:fld>
            <a:endParaRPr lang="en-US"/>
          </a:p>
        </p:txBody>
      </p:sp>
    </p:spTree>
    <p:extLst>
      <p:ext uri="{BB962C8B-B14F-4D97-AF65-F5344CB8AC3E}">
        <p14:creationId xmlns:p14="http://schemas.microsoft.com/office/powerpoint/2010/main" val="1469134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5C8D0-710E-4513-903D-6DB935BADF0B}" type="slidenum">
              <a:rPr lang="en-US" smtClean="0"/>
              <a:t>29</a:t>
            </a:fld>
            <a:endParaRPr lang="en-US" dirty="0"/>
          </a:p>
        </p:txBody>
      </p:sp>
    </p:spTree>
    <p:extLst>
      <p:ext uri="{BB962C8B-B14F-4D97-AF65-F5344CB8AC3E}">
        <p14:creationId xmlns:p14="http://schemas.microsoft.com/office/powerpoint/2010/main" val="1902557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8978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5C8D0-710E-4513-903D-6DB935BADF0B}" type="slidenum">
              <a:rPr lang="en-US" smtClean="0"/>
              <a:t>3</a:t>
            </a:fld>
            <a:endParaRPr lang="en-US" dirty="0"/>
          </a:p>
        </p:txBody>
      </p:sp>
    </p:spTree>
    <p:extLst>
      <p:ext uri="{BB962C8B-B14F-4D97-AF65-F5344CB8AC3E}">
        <p14:creationId xmlns:p14="http://schemas.microsoft.com/office/powerpoint/2010/main" val="2010928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1" dirty="0"/>
          </a:p>
        </p:txBody>
      </p:sp>
      <p:sp>
        <p:nvSpPr>
          <p:cNvPr id="4" name="Slide Number Placeholder 3"/>
          <p:cNvSpPr>
            <a:spLocks noGrp="1"/>
          </p:cNvSpPr>
          <p:nvPr>
            <p:ph type="sldNum" sz="quarter" idx="5"/>
          </p:nvPr>
        </p:nvSpPr>
        <p:spPr/>
        <p:txBody>
          <a:bodyPr/>
          <a:lstStyle/>
          <a:p>
            <a:fld id="{48B5C8D0-710E-4513-903D-6DB935BADF0B}" type="slidenum">
              <a:rPr lang="en-US" smtClean="0"/>
              <a:t>4</a:t>
            </a:fld>
            <a:endParaRPr lang="en-US" dirty="0"/>
          </a:p>
        </p:txBody>
      </p:sp>
    </p:spTree>
    <p:extLst>
      <p:ext uri="{BB962C8B-B14F-4D97-AF65-F5344CB8AC3E}">
        <p14:creationId xmlns:p14="http://schemas.microsoft.com/office/powerpoint/2010/main" val="1311088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5C8D0-710E-4513-903D-6DB935BADF0B}" type="slidenum">
              <a:rPr lang="en-US" smtClean="0"/>
              <a:t>5</a:t>
            </a:fld>
            <a:endParaRPr lang="en-US"/>
          </a:p>
        </p:txBody>
      </p:sp>
    </p:spTree>
    <p:extLst>
      <p:ext uri="{BB962C8B-B14F-4D97-AF65-F5344CB8AC3E}">
        <p14:creationId xmlns:p14="http://schemas.microsoft.com/office/powerpoint/2010/main" val="4018230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5C8D0-710E-4513-903D-6DB935BADF0B}" type="slidenum">
              <a:rPr lang="en-US" smtClean="0"/>
              <a:t>6</a:t>
            </a:fld>
            <a:endParaRPr lang="en-US"/>
          </a:p>
        </p:txBody>
      </p:sp>
    </p:spTree>
    <p:extLst>
      <p:ext uri="{BB962C8B-B14F-4D97-AF65-F5344CB8AC3E}">
        <p14:creationId xmlns:p14="http://schemas.microsoft.com/office/powerpoint/2010/main" val="1382366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32333"/>
                </a:solidFill>
                <a:effectLst/>
                <a:latin typeface="Lato"/>
              </a:rPr>
              <a:t>QUESTION: How often to cyber attacks occur globally? (Multiple Choice / Single Answer)</a:t>
            </a:r>
          </a:p>
          <a:p>
            <a:pPr algn="l"/>
            <a:r>
              <a:rPr lang="en-US" b="0" i="0" dirty="0">
                <a:solidFill>
                  <a:srgbClr val="232333"/>
                </a:solidFill>
                <a:effectLst/>
                <a:latin typeface="Lato"/>
              </a:rPr>
              <a:t>Answer 1: One every week</a:t>
            </a:r>
          </a:p>
          <a:p>
            <a:pPr algn="l"/>
            <a:r>
              <a:rPr lang="en-US" b="0" i="0" dirty="0">
                <a:solidFill>
                  <a:srgbClr val="232333"/>
                </a:solidFill>
                <a:effectLst/>
                <a:latin typeface="Lato"/>
              </a:rPr>
              <a:t>Answer 2: One roughly every day</a:t>
            </a:r>
          </a:p>
          <a:p>
            <a:pPr algn="l"/>
            <a:r>
              <a:rPr lang="en-US" b="0" i="0" dirty="0">
                <a:solidFill>
                  <a:srgbClr val="232333"/>
                </a:solidFill>
                <a:effectLst/>
                <a:latin typeface="Lato"/>
              </a:rPr>
              <a:t>Answer 3: One approximately every hour</a:t>
            </a:r>
          </a:p>
          <a:p>
            <a:pPr algn="l"/>
            <a:r>
              <a:rPr lang="en-US" b="0" i="0" dirty="0">
                <a:solidFill>
                  <a:srgbClr val="232333"/>
                </a:solidFill>
                <a:effectLst/>
                <a:latin typeface="Lato"/>
              </a:rPr>
              <a:t>Answer 4: One less than every minute</a:t>
            </a:r>
          </a:p>
          <a:p>
            <a:r>
              <a:rPr lang="en-US" b="1" dirty="0"/>
              <a:t>CORRECT ANSWER(S): 4</a:t>
            </a:r>
          </a:p>
        </p:txBody>
      </p:sp>
      <p:sp>
        <p:nvSpPr>
          <p:cNvPr id="4" name="Slide Number Placeholder 3"/>
          <p:cNvSpPr>
            <a:spLocks noGrp="1"/>
          </p:cNvSpPr>
          <p:nvPr>
            <p:ph type="sldNum" sz="quarter" idx="5"/>
          </p:nvPr>
        </p:nvSpPr>
        <p:spPr/>
        <p:txBody>
          <a:bodyPr/>
          <a:lstStyle/>
          <a:p>
            <a:fld id="{48B5C8D0-710E-4513-903D-6DB935BADF0B}" type="slidenum">
              <a:rPr lang="en-US" smtClean="0"/>
              <a:t>7</a:t>
            </a:fld>
            <a:endParaRPr lang="en-US" dirty="0"/>
          </a:p>
        </p:txBody>
      </p:sp>
    </p:spTree>
    <p:extLst>
      <p:ext uri="{BB962C8B-B14F-4D97-AF65-F5344CB8AC3E}">
        <p14:creationId xmlns:p14="http://schemas.microsoft.com/office/powerpoint/2010/main" val="1380021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companies have moved virtual overnight without the opportunity to safely prepare end-users for remote work.</a:t>
            </a:r>
          </a:p>
          <a:p>
            <a:endParaRPr lang="en-US" dirty="0"/>
          </a:p>
          <a:p>
            <a:r>
              <a:rPr lang="en-US" dirty="0"/>
              <a:t>Over time, IT and Security teams have reconfigured systems and related policies to better protect your infrastructure and data but may struggle with less oversight over end-user environments.</a:t>
            </a:r>
          </a:p>
          <a:p>
            <a:endParaRPr lang="en-US" dirty="0"/>
          </a:p>
          <a:p>
            <a:r>
              <a:rPr lang="en-US" dirty="0"/>
              <a:t>With ransomware attacks on the rise and phishing a continued threat to businesses of all sizes what is the basic </a:t>
            </a:r>
            <a:r>
              <a:rPr lang="en-US"/>
              <a:t>awareness you need </a:t>
            </a:r>
            <a:r>
              <a:rPr lang="en-US" dirty="0"/>
              <a:t>at this time?</a:t>
            </a:r>
          </a:p>
          <a:p>
            <a:endParaRPr lang="en-US" dirty="0"/>
          </a:p>
          <a:p>
            <a:r>
              <a:rPr lang="en-US" dirty="0"/>
              <a:t>We will explore this question and more over the next 30 minutes as we all work to better prepare our organizations against cyber incidents.</a:t>
            </a:r>
          </a:p>
        </p:txBody>
      </p:sp>
      <p:sp>
        <p:nvSpPr>
          <p:cNvPr id="4" name="Slide Number Placeholder 3"/>
          <p:cNvSpPr>
            <a:spLocks noGrp="1"/>
          </p:cNvSpPr>
          <p:nvPr>
            <p:ph type="sldNum" sz="quarter" idx="5"/>
          </p:nvPr>
        </p:nvSpPr>
        <p:spPr/>
        <p:txBody>
          <a:bodyPr/>
          <a:lstStyle/>
          <a:p>
            <a:fld id="{48B5C8D0-710E-4513-903D-6DB935BADF0B}" type="slidenum">
              <a:rPr lang="en-US" smtClean="0"/>
              <a:t>9</a:t>
            </a:fld>
            <a:endParaRPr lang="en-US"/>
          </a:p>
        </p:txBody>
      </p:sp>
    </p:spTree>
    <p:extLst>
      <p:ext uri="{BB962C8B-B14F-4D97-AF65-F5344CB8AC3E}">
        <p14:creationId xmlns:p14="http://schemas.microsoft.com/office/powerpoint/2010/main" val="3230230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 single email can lead to a multi-million-dollar breach in seconds, and the employee responsible may not even be aware of their mistake. The problem is that many end users are not aware of the dangers accompanying today’s most common cybersecurity threats, much less how to detect them.</a:t>
            </a:r>
          </a:p>
          <a:p>
            <a:endParaRPr lang="en-US" dirty="0"/>
          </a:p>
        </p:txBody>
      </p:sp>
      <p:sp>
        <p:nvSpPr>
          <p:cNvPr id="4" name="Slide Number Placeholder 3"/>
          <p:cNvSpPr>
            <a:spLocks noGrp="1"/>
          </p:cNvSpPr>
          <p:nvPr>
            <p:ph type="sldNum" sz="quarter" idx="5"/>
          </p:nvPr>
        </p:nvSpPr>
        <p:spPr/>
        <p:txBody>
          <a:bodyPr/>
          <a:lstStyle/>
          <a:p>
            <a:fld id="{48B5C8D0-710E-4513-903D-6DB935BADF0B}" type="slidenum">
              <a:rPr lang="en-US" smtClean="0"/>
              <a:t>10</a:t>
            </a:fld>
            <a:endParaRPr lang="en-US" dirty="0"/>
          </a:p>
        </p:txBody>
      </p:sp>
    </p:spTree>
    <p:extLst>
      <p:ext uri="{BB962C8B-B14F-4D97-AF65-F5344CB8AC3E}">
        <p14:creationId xmlns:p14="http://schemas.microsoft.com/office/powerpoint/2010/main" val="292415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32333"/>
                </a:solidFill>
                <a:effectLst/>
                <a:latin typeface="Lato"/>
              </a:rPr>
              <a:t>QUESTION: Who in your organization is responsible for cybersecurity? (Multiple Choice / Single Answer)</a:t>
            </a:r>
          </a:p>
          <a:p>
            <a:pPr algn="l"/>
            <a:r>
              <a:rPr lang="en-US" b="0" i="0" dirty="0">
                <a:solidFill>
                  <a:srgbClr val="232333"/>
                </a:solidFill>
                <a:effectLst/>
                <a:latin typeface="Lato"/>
              </a:rPr>
              <a:t>Answer 1: Security team</a:t>
            </a:r>
          </a:p>
          <a:p>
            <a:pPr algn="l"/>
            <a:r>
              <a:rPr lang="en-US" b="0" i="0" dirty="0">
                <a:solidFill>
                  <a:srgbClr val="232333"/>
                </a:solidFill>
                <a:effectLst/>
                <a:latin typeface="Lato"/>
              </a:rPr>
              <a:t>Answer 2: IT team</a:t>
            </a:r>
          </a:p>
          <a:p>
            <a:pPr algn="l"/>
            <a:r>
              <a:rPr lang="en-US" b="0" i="0" dirty="0">
                <a:solidFill>
                  <a:srgbClr val="232333"/>
                </a:solidFill>
                <a:effectLst/>
                <a:latin typeface="Lato"/>
              </a:rPr>
              <a:t>Answer 3: C-suite</a:t>
            </a:r>
          </a:p>
          <a:p>
            <a:pPr algn="l"/>
            <a:r>
              <a:rPr lang="en-US" b="0" i="0" dirty="0">
                <a:solidFill>
                  <a:srgbClr val="232333"/>
                </a:solidFill>
                <a:effectLst/>
                <a:latin typeface="Lato"/>
              </a:rPr>
              <a:t>Answer 4: Employees</a:t>
            </a:r>
          </a:p>
          <a:p>
            <a:pPr algn="l"/>
            <a:r>
              <a:rPr lang="en-US" b="0" i="0" dirty="0">
                <a:solidFill>
                  <a:srgbClr val="232333"/>
                </a:solidFill>
                <a:effectLst/>
                <a:latin typeface="Lato"/>
              </a:rPr>
              <a:t>Answer 5: All the above</a:t>
            </a:r>
          </a:p>
          <a:p>
            <a:r>
              <a:rPr lang="en-US" b="1" dirty="0"/>
              <a:t>CORRECT ANSWER(S): All the above</a:t>
            </a:r>
          </a:p>
        </p:txBody>
      </p:sp>
      <p:sp>
        <p:nvSpPr>
          <p:cNvPr id="4" name="Slide Number Placeholder 3"/>
          <p:cNvSpPr>
            <a:spLocks noGrp="1"/>
          </p:cNvSpPr>
          <p:nvPr>
            <p:ph type="sldNum" sz="quarter" idx="5"/>
          </p:nvPr>
        </p:nvSpPr>
        <p:spPr/>
        <p:txBody>
          <a:bodyPr/>
          <a:lstStyle/>
          <a:p>
            <a:fld id="{48B5C8D0-710E-4513-903D-6DB935BADF0B}" type="slidenum">
              <a:rPr lang="en-US" smtClean="0"/>
              <a:t>14</a:t>
            </a:fld>
            <a:endParaRPr lang="en-US" dirty="0"/>
          </a:p>
        </p:txBody>
      </p:sp>
    </p:spTree>
    <p:extLst>
      <p:ext uri="{BB962C8B-B14F-4D97-AF65-F5344CB8AC3E}">
        <p14:creationId xmlns:p14="http://schemas.microsoft.com/office/powerpoint/2010/main" val="1380021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935F6-F9E5-4EFB-9BF7-D53AA6F90ACD}"/>
              </a:ext>
            </a:extLst>
          </p:cNvPr>
          <p:cNvSpPr>
            <a:spLocks noGrp="1"/>
          </p:cNvSpPr>
          <p:nvPr>
            <p:ph type="ctrTitle"/>
          </p:nvPr>
        </p:nvSpPr>
        <p:spPr>
          <a:xfrm>
            <a:off x="1524000" y="912813"/>
            <a:ext cx="9144000" cy="2387600"/>
          </a:xfrm>
        </p:spPr>
        <p:txBody>
          <a:bodyPr anchor="b">
            <a:normAutofit/>
          </a:bodyPr>
          <a:lstStyle>
            <a:lvl1pPr algn="ctr">
              <a:defRPr sz="5400">
                <a:solidFill>
                  <a:schemeClr val="tx1"/>
                </a:solidFill>
                <a:latin typeface="+mj-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65A90A8-9472-4788-88BA-E38580C56479}"/>
              </a:ext>
            </a:extLst>
          </p:cNvPr>
          <p:cNvSpPr>
            <a:spLocks noGrp="1"/>
          </p:cNvSpPr>
          <p:nvPr>
            <p:ph type="subTitle" idx="1"/>
          </p:nvPr>
        </p:nvSpPr>
        <p:spPr>
          <a:xfrm>
            <a:off x="1524000" y="339248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425531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6E2018-8091-4960-9EEA-4778B0BC7BCB}"/>
              </a:ext>
            </a:extLst>
          </p:cNvPr>
          <p:cNvSpPr/>
          <p:nvPr userDrawn="1"/>
        </p:nvSpPr>
        <p:spPr>
          <a:xfrm>
            <a:off x="-1" y="0"/>
            <a:ext cx="12192001" cy="914400"/>
          </a:xfrm>
          <a:prstGeom prst="rect">
            <a:avLst/>
          </a:prstGeom>
          <a:solidFill>
            <a:srgbClr val="1B37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1B3763"/>
                </a:solidFill>
              </a:ln>
            </a:endParaRPr>
          </a:p>
        </p:txBody>
      </p:sp>
      <p:sp>
        <p:nvSpPr>
          <p:cNvPr id="3" name="Content Placeholder 2">
            <a:extLst>
              <a:ext uri="{FF2B5EF4-FFF2-40B4-BE49-F238E27FC236}">
                <a16:creationId xmlns:a16="http://schemas.microsoft.com/office/drawing/2014/main" id="{8206A87A-CFBD-4D4B-9C16-4905E6887B4F}"/>
              </a:ext>
            </a:extLst>
          </p:cNvPr>
          <p:cNvSpPr>
            <a:spLocks noGrp="1"/>
          </p:cNvSpPr>
          <p:nvPr>
            <p:ph idx="1"/>
          </p:nvPr>
        </p:nvSpPr>
        <p:spPr>
          <a:xfrm>
            <a:off x="838200" y="1146220"/>
            <a:ext cx="10515600" cy="504979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Title 1">
            <a:extLst>
              <a:ext uri="{FF2B5EF4-FFF2-40B4-BE49-F238E27FC236}">
                <a16:creationId xmlns:a16="http://schemas.microsoft.com/office/drawing/2014/main" id="{70F4A0E3-9DD5-423D-94B5-3707EC6E8B6F}"/>
              </a:ext>
            </a:extLst>
          </p:cNvPr>
          <p:cNvSpPr>
            <a:spLocks noGrp="1"/>
          </p:cNvSpPr>
          <p:nvPr>
            <p:ph type="title"/>
          </p:nvPr>
        </p:nvSpPr>
        <p:spPr>
          <a:xfrm>
            <a:off x="839788" y="30287"/>
            <a:ext cx="10515600" cy="884113"/>
          </a:xfrm>
        </p:spPr>
        <p:txBody>
          <a:bodyPr/>
          <a:lstStyle>
            <a:lvl1pPr>
              <a:defRPr>
                <a:latin typeface="+mj-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401090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AC3BB6B-93F3-46BF-B156-D51329EA0E5F}"/>
              </a:ext>
            </a:extLst>
          </p:cNvPr>
          <p:cNvSpPr/>
          <p:nvPr userDrawn="1"/>
        </p:nvSpPr>
        <p:spPr>
          <a:xfrm>
            <a:off x="-1" y="0"/>
            <a:ext cx="12192001" cy="914400"/>
          </a:xfrm>
          <a:prstGeom prst="rect">
            <a:avLst/>
          </a:prstGeom>
          <a:solidFill>
            <a:srgbClr val="1B37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1B3763"/>
                </a:solidFill>
              </a:ln>
            </a:endParaRPr>
          </a:p>
        </p:txBody>
      </p:sp>
      <p:sp>
        <p:nvSpPr>
          <p:cNvPr id="3" name="Content Placeholder 2">
            <a:extLst>
              <a:ext uri="{FF2B5EF4-FFF2-40B4-BE49-F238E27FC236}">
                <a16:creationId xmlns:a16="http://schemas.microsoft.com/office/drawing/2014/main" id="{D4C02B9A-D6E9-45AB-B727-C4D61E36EB31}"/>
              </a:ext>
            </a:extLst>
          </p:cNvPr>
          <p:cNvSpPr>
            <a:spLocks noGrp="1"/>
          </p:cNvSpPr>
          <p:nvPr>
            <p:ph sz="half" idx="1"/>
          </p:nvPr>
        </p:nvSpPr>
        <p:spPr>
          <a:xfrm>
            <a:off x="838200" y="1139779"/>
            <a:ext cx="5181600" cy="486573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38410178-6E46-41BD-878D-5819B4081353}"/>
              </a:ext>
            </a:extLst>
          </p:cNvPr>
          <p:cNvSpPr>
            <a:spLocks noGrp="1"/>
          </p:cNvSpPr>
          <p:nvPr>
            <p:ph sz="half" idx="2"/>
          </p:nvPr>
        </p:nvSpPr>
        <p:spPr>
          <a:xfrm>
            <a:off x="6172200" y="1139779"/>
            <a:ext cx="5181600" cy="486573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5" name="Title 1">
            <a:extLst>
              <a:ext uri="{FF2B5EF4-FFF2-40B4-BE49-F238E27FC236}">
                <a16:creationId xmlns:a16="http://schemas.microsoft.com/office/drawing/2014/main" id="{D5942329-CEA0-49C4-98A5-0D62F8E6A7D0}"/>
              </a:ext>
            </a:extLst>
          </p:cNvPr>
          <p:cNvSpPr>
            <a:spLocks noGrp="1"/>
          </p:cNvSpPr>
          <p:nvPr>
            <p:ph type="title"/>
          </p:nvPr>
        </p:nvSpPr>
        <p:spPr>
          <a:xfrm>
            <a:off x="839788" y="30284"/>
            <a:ext cx="10515600" cy="890555"/>
          </a:xfrm>
        </p:spPr>
        <p:txBody>
          <a:bodyPr/>
          <a:lstStyle>
            <a:lvl1pPr>
              <a:defRPr>
                <a:latin typeface="+mj-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863228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45D6A7-26C0-4660-864B-B965C6D26456}"/>
              </a:ext>
            </a:extLst>
          </p:cNvPr>
          <p:cNvSpPr/>
          <p:nvPr userDrawn="1"/>
        </p:nvSpPr>
        <p:spPr>
          <a:xfrm>
            <a:off x="-1" y="0"/>
            <a:ext cx="12192001" cy="914400"/>
          </a:xfrm>
          <a:prstGeom prst="rect">
            <a:avLst/>
          </a:prstGeom>
          <a:solidFill>
            <a:srgbClr val="1B37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1B3763"/>
                </a:solidFill>
              </a:ln>
            </a:endParaRPr>
          </a:p>
        </p:txBody>
      </p:sp>
      <p:sp>
        <p:nvSpPr>
          <p:cNvPr id="4" name="Title 1">
            <a:extLst>
              <a:ext uri="{FF2B5EF4-FFF2-40B4-BE49-F238E27FC236}">
                <a16:creationId xmlns:a16="http://schemas.microsoft.com/office/drawing/2014/main" id="{94734B4E-CA25-4D65-8609-3AF052E5F048}"/>
              </a:ext>
            </a:extLst>
          </p:cNvPr>
          <p:cNvSpPr>
            <a:spLocks noGrp="1"/>
          </p:cNvSpPr>
          <p:nvPr>
            <p:ph type="title"/>
          </p:nvPr>
        </p:nvSpPr>
        <p:spPr>
          <a:xfrm>
            <a:off x="839788" y="36709"/>
            <a:ext cx="10515600" cy="877691"/>
          </a:xfrm>
        </p:spPr>
        <p:txBody>
          <a:bodyPr/>
          <a:lstStyle>
            <a:lvl1pPr>
              <a:defRPr>
                <a:latin typeface="+mj-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74174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258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9CE00D-3691-42D7-9F1C-75FFF7CEF57E}"/>
              </a:ext>
            </a:extLst>
          </p:cNvPr>
          <p:cNvSpPr/>
          <p:nvPr userDrawn="1"/>
        </p:nvSpPr>
        <p:spPr>
          <a:xfrm>
            <a:off x="-1" y="0"/>
            <a:ext cx="12192001" cy="914400"/>
          </a:xfrm>
          <a:prstGeom prst="rect">
            <a:avLst/>
          </a:prstGeom>
          <a:solidFill>
            <a:srgbClr val="1B37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1B3763"/>
                </a:solidFill>
              </a:ln>
            </a:endParaRPr>
          </a:p>
        </p:txBody>
      </p:sp>
      <p:sp>
        <p:nvSpPr>
          <p:cNvPr id="2" name="Title 1">
            <a:extLst>
              <a:ext uri="{FF2B5EF4-FFF2-40B4-BE49-F238E27FC236}">
                <a16:creationId xmlns:a16="http://schemas.microsoft.com/office/drawing/2014/main" id="{C26AB9FE-DCF1-4504-952A-AA9204496B89}"/>
              </a:ext>
            </a:extLst>
          </p:cNvPr>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579112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 #1">
    <p:spTree>
      <p:nvGrpSpPr>
        <p:cNvPr id="1" name=""/>
        <p:cNvGrpSpPr/>
        <p:nvPr/>
      </p:nvGrpSpPr>
      <p:grpSpPr>
        <a:xfrm>
          <a:off x="0" y="0"/>
          <a:ext cx="0" cy="0"/>
          <a:chOff x="0" y="0"/>
          <a:chExt cx="0" cy="0"/>
        </a:xfrm>
      </p:grpSpPr>
      <p:sp>
        <p:nvSpPr>
          <p:cNvPr id="18" name="Insert Picture Here.png"/>
          <p:cNvSpPr>
            <a:spLocks noGrp="1"/>
          </p:cNvSpPr>
          <p:nvPr>
            <p:ph type="pic" idx="13"/>
          </p:nvPr>
        </p:nvSpPr>
        <p:spPr>
          <a:xfrm>
            <a:off x="317500" y="1073020"/>
            <a:ext cx="11557000" cy="5467481"/>
          </a:xfrm>
          <a:prstGeom prst="rect">
            <a:avLst/>
          </a:prstGeom>
        </p:spPr>
        <p:txBody>
          <a:bodyPr lIns="91439" tIns="45719" rIns="91439" bIns="45719">
            <a:noAutofit/>
          </a:bodyPr>
          <a:lstStyle/>
          <a:p>
            <a:r>
              <a:rPr lang="en-US" dirty="0"/>
              <a:t>Click icon to add picture</a:t>
            </a:r>
            <a:endParaRPr dirty="0"/>
          </a:p>
        </p:txBody>
      </p:sp>
      <p:sp>
        <p:nvSpPr>
          <p:cNvPr id="19" name="Slide Number"/>
          <p:cNvSpPr txBox="1">
            <a:spLocks noGrp="1"/>
          </p:cNvSpPr>
          <p:nvPr>
            <p:ph type="sldNum" sz="quarter" idx="2"/>
          </p:nvPr>
        </p:nvSpPr>
        <p:spPr>
          <a:xfrm>
            <a:off x="11336007" y="6254750"/>
            <a:ext cx="538494" cy="285750"/>
          </a:xfrm>
          <a:prstGeom prst="rect">
            <a:avLst/>
          </a:prstGeom>
        </p:spPr>
        <p:txBody>
          <a:bodyPr/>
          <a:lstStyle/>
          <a:p>
            <a:fld id="{86CB4B4D-7CA3-9044-876B-883B54F8677D}" type="slidenum">
              <a:t>‹#›</a:t>
            </a:fld>
            <a:endParaRPr dirty="0"/>
          </a:p>
        </p:txBody>
      </p:sp>
      <p:sp>
        <p:nvSpPr>
          <p:cNvPr id="5" name="Rectangle 4">
            <a:extLst>
              <a:ext uri="{FF2B5EF4-FFF2-40B4-BE49-F238E27FC236}">
                <a16:creationId xmlns:a16="http://schemas.microsoft.com/office/drawing/2014/main" id="{340AF809-5BE0-4AA9-A089-9028AE9BFCE8}"/>
              </a:ext>
            </a:extLst>
          </p:cNvPr>
          <p:cNvSpPr/>
          <p:nvPr userDrawn="1"/>
        </p:nvSpPr>
        <p:spPr>
          <a:xfrm>
            <a:off x="0" y="0"/>
            <a:ext cx="12189808" cy="914400"/>
          </a:xfrm>
          <a:prstGeom prst="rect">
            <a:avLst/>
          </a:prstGeom>
          <a:solidFill>
            <a:srgbClr val="28426C"/>
          </a:solidFill>
          <a:ln>
            <a:solidFill>
              <a:srgbClr val="2842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D6E959D0-A446-4ECC-AACF-369E439FDBD9}"/>
              </a:ext>
            </a:extLst>
          </p:cNvPr>
          <p:cNvSpPr>
            <a:spLocks noGrp="1"/>
          </p:cNvSpPr>
          <p:nvPr>
            <p:ph type="title"/>
          </p:nvPr>
        </p:nvSpPr>
        <p:spPr>
          <a:xfrm>
            <a:off x="838200" y="23849"/>
            <a:ext cx="10515600" cy="890551"/>
          </a:xfrm>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406026800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E9A4D3-7C75-4F62-B28B-6F2229438BE8}"/>
              </a:ext>
            </a:extLst>
          </p:cNvPr>
          <p:cNvSpPr>
            <a:spLocks noGrp="1"/>
          </p:cNvSpPr>
          <p:nvPr>
            <p:ph type="title"/>
          </p:nvPr>
        </p:nvSpPr>
        <p:spPr>
          <a:xfrm>
            <a:off x="838200" y="23849"/>
            <a:ext cx="10515600" cy="89055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29CECC4-C1AA-4A9E-818F-1A7488CEA5CE}"/>
              </a:ext>
            </a:extLst>
          </p:cNvPr>
          <p:cNvSpPr>
            <a:spLocks noGrp="1"/>
          </p:cNvSpPr>
          <p:nvPr>
            <p:ph type="body" idx="1"/>
          </p:nvPr>
        </p:nvSpPr>
        <p:spPr>
          <a:xfrm>
            <a:off x="838200" y="1152659"/>
            <a:ext cx="10515600" cy="50243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9" name="Picture 8" descr="A close up of a sign&#10;&#10;Description automatically generated">
            <a:extLst>
              <a:ext uri="{FF2B5EF4-FFF2-40B4-BE49-F238E27FC236}">
                <a16:creationId xmlns:a16="http://schemas.microsoft.com/office/drawing/2014/main" id="{6EB8F822-0AC5-4442-B7D8-75EEEF1710E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201908" y="6162124"/>
            <a:ext cx="2987900" cy="703036"/>
          </a:xfrm>
          <a:prstGeom prst="rect">
            <a:avLst/>
          </a:prstGeom>
        </p:spPr>
      </p:pic>
    </p:spTree>
    <p:extLst>
      <p:ext uri="{BB962C8B-B14F-4D97-AF65-F5344CB8AC3E}">
        <p14:creationId xmlns:p14="http://schemas.microsoft.com/office/powerpoint/2010/main" val="804999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8" r:id="rId7"/>
  </p:sldLayoutIdLst>
  <p:hf sldNum="0" hdr="0" ft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jfelice@certnexus.com"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jpe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gif"/><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jpe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svg"/><Relationship Id="rId14" Type="http://schemas.openxmlformats.org/officeDocument/2006/relationships/image" Target="../media/image14.gif"/><Relationship Id="rId22" Type="http://schemas.openxmlformats.org/officeDocument/2006/relationships/image" Target="../media/image22.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0428B15-8933-4140-BFB6-898A62176E1C}"/>
              </a:ext>
            </a:extLst>
          </p:cNvPr>
          <p:cNvSpPr/>
          <p:nvPr/>
        </p:nvSpPr>
        <p:spPr>
          <a:xfrm>
            <a:off x="0" y="0"/>
            <a:ext cx="12192000" cy="5462177"/>
          </a:xfrm>
          <a:prstGeom prst="rect">
            <a:avLst/>
          </a:prstGeom>
          <a:solidFill>
            <a:srgbClr val="1B37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4F6C9B-B0E2-47FD-8EB1-3AA84A559E1A}"/>
              </a:ext>
            </a:extLst>
          </p:cNvPr>
          <p:cNvSpPr>
            <a:spLocks noGrp="1"/>
          </p:cNvSpPr>
          <p:nvPr>
            <p:ph type="ctrTitle"/>
          </p:nvPr>
        </p:nvSpPr>
        <p:spPr>
          <a:xfrm>
            <a:off x="692150" y="1567724"/>
            <a:ext cx="10814050" cy="2387600"/>
          </a:xfrm>
        </p:spPr>
        <p:txBody>
          <a:bodyPr>
            <a:normAutofit/>
          </a:bodyPr>
          <a:lstStyle/>
          <a:p>
            <a:r>
              <a:rPr lang="en-US" sz="4800" dirty="0">
                <a:solidFill>
                  <a:schemeClr val="bg1"/>
                </a:solidFill>
              </a:rPr>
              <a:t>Working Virtual: Is Your Organization CyberSAFE?</a:t>
            </a:r>
          </a:p>
        </p:txBody>
      </p:sp>
    </p:spTree>
    <p:extLst>
      <p:ext uri="{BB962C8B-B14F-4D97-AF65-F5344CB8AC3E}">
        <p14:creationId xmlns:p14="http://schemas.microsoft.com/office/powerpoint/2010/main" val="3173501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B305F1-FE2B-4BAF-AE14-95BD4BF9520F}"/>
              </a:ext>
            </a:extLst>
          </p:cNvPr>
          <p:cNvSpPr>
            <a:spLocks noGrp="1"/>
          </p:cNvSpPr>
          <p:nvPr>
            <p:ph sz="half" idx="1"/>
          </p:nvPr>
        </p:nvSpPr>
        <p:spPr/>
        <p:txBody>
          <a:bodyPr>
            <a:normAutofit/>
          </a:bodyPr>
          <a:lstStyle/>
          <a:p>
            <a:pPr marL="0" indent="0">
              <a:buNone/>
            </a:pPr>
            <a:endParaRPr lang="en-US" dirty="0"/>
          </a:p>
          <a:p>
            <a:pPr marL="0" indent="0">
              <a:buNone/>
            </a:pPr>
            <a:endParaRPr lang="en-US" dirty="0"/>
          </a:p>
        </p:txBody>
      </p:sp>
      <p:sp>
        <p:nvSpPr>
          <p:cNvPr id="3" name="Content Placeholder 2">
            <a:extLst>
              <a:ext uri="{FF2B5EF4-FFF2-40B4-BE49-F238E27FC236}">
                <a16:creationId xmlns:a16="http://schemas.microsoft.com/office/drawing/2014/main" id="{3D249EEC-C098-4B49-BE76-2ED8DF3C2E93}"/>
              </a:ext>
            </a:extLst>
          </p:cNvPr>
          <p:cNvSpPr>
            <a:spLocks noGrp="1"/>
          </p:cNvSpPr>
          <p:nvPr>
            <p:ph sz="half" idx="2"/>
          </p:nvPr>
        </p:nvSpPr>
        <p:spPr>
          <a:xfrm>
            <a:off x="6172199" y="1139779"/>
            <a:ext cx="5832987" cy="4865733"/>
          </a:xfrm>
        </p:spPr>
        <p:txBody>
          <a:bodyPr>
            <a:normAutofit/>
          </a:bodyPr>
          <a:lstStyle/>
          <a:p>
            <a:endParaRPr lang="en-US" sz="3800" b="1" dirty="0"/>
          </a:p>
          <a:p>
            <a:pPr marL="0" indent="0">
              <a:buNone/>
            </a:pPr>
            <a:r>
              <a:rPr lang="en-GB" sz="3600" b="1" dirty="0">
                <a:latin typeface="+mn-lt"/>
              </a:rPr>
              <a:t>85% </a:t>
            </a:r>
            <a:r>
              <a:rPr lang="en-GB" dirty="0">
                <a:latin typeface="+mn-lt"/>
              </a:rPr>
              <a:t>of breaches result of human element, </a:t>
            </a:r>
            <a:r>
              <a:rPr lang="en-GB" sz="3600" b="1" dirty="0">
                <a:latin typeface="+mn-lt"/>
              </a:rPr>
              <a:t>36%</a:t>
            </a:r>
            <a:r>
              <a:rPr lang="en-GB" dirty="0">
                <a:latin typeface="+mn-lt"/>
              </a:rPr>
              <a:t> involved phishing, and </a:t>
            </a:r>
            <a:r>
              <a:rPr lang="en-GB" sz="3600" b="1" dirty="0">
                <a:latin typeface="+mn-lt"/>
              </a:rPr>
              <a:t>10%</a:t>
            </a:r>
            <a:r>
              <a:rPr lang="en-GB" dirty="0">
                <a:latin typeface="+mn-lt"/>
              </a:rPr>
              <a:t> included ransomware</a:t>
            </a:r>
          </a:p>
          <a:p>
            <a:pPr marL="0" indent="0">
              <a:buNone/>
            </a:pPr>
            <a:endParaRPr lang="en-US" dirty="0">
              <a:latin typeface="+mn-lt"/>
            </a:endParaRPr>
          </a:p>
          <a:p>
            <a:pPr marL="0" indent="0">
              <a:buNone/>
            </a:pPr>
            <a:r>
              <a:rPr lang="en-US" sz="3600" b="1" dirty="0">
                <a:latin typeface="+mn-lt"/>
              </a:rPr>
              <a:t>43% </a:t>
            </a:r>
            <a:r>
              <a:rPr lang="en-US" dirty="0">
                <a:latin typeface="+mn-lt"/>
              </a:rPr>
              <a:t>of all data breaches involve small and medium businesses</a:t>
            </a:r>
          </a:p>
          <a:p>
            <a:pPr marL="0" indent="0">
              <a:buNone/>
            </a:pPr>
            <a:endParaRPr lang="en-US" dirty="0">
              <a:latin typeface="+mn-lt"/>
            </a:endParaRPr>
          </a:p>
          <a:p>
            <a:pPr marL="0" indent="0" algn="r">
              <a:buNone/>
            </a:pPr>
            <a:r>
              <a:rPr lang="en-GB" sz="1800" dirty="0"/>
              <a:t>- Verizon 2021 Data Breach Investigation Report</a:t>
            </a:r>
          </a:p>
        </p:txBody>
      </p:sp>
      <p:sp>
        <p:nvSpPr>
          <p:cNvPr id="4" name="Title 3">
            <a:extLst>
              <a:ext uri="{FF2B5EF4-FFF2-40B4-BE49-F238E27FC236}">
                <a16:creationId xmlns:a16="http://schemas.microsoft.com/office/drawing/2014/main" id="{87A4CCD3-4DA6-4AA3-B2C5-C8569B219CF2}"/>
              </a:ext>
            </a:extLst>
          </p:cNvPr>
          <p:cNvSpPr>
            <a:spLocks noGrp="1"/>
          </p:cNvSpPr>
          <p:nvPr>
            <p:ph type="title"/>
          </p:nvPr>
        </p:nvSpPr>
        <p:spPr/>
        <p:txBody>
          <a:bodyPr/>
          <a:lstStyle/>
          <a:p>
            <a:r>
              <a:rPr lang="en-US" dirty="0"/>
              <a:t>IT’S ALL TOO HUMAN</a:t>
            </a:r>
          </a:p>
        </p:txBody>
      </p:sp>
      <p:pic>
        <p:nvPicPr>
          <p:cNvPr id="6" name="Picture 5" descr="A picture containing shirt, holding, sweater, man&#10;&#10;Description automatically generated">
            <a:extLst>
              <a:ext uri="{FF2B5EF4-FFF2-40B4-BE49-F238E27FC236}">
                <a16:creationId xmlns:a16="http://schemas.microsoft.com/office/drawing/2014/main" id="{5A3D9F3A-8F44-422F-A777-D9525A48A8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380400"/>
            <a:ext cx="4852522" cy="2541797"/>
          </a:xfrm>
          <a:prstGeom prst="rect">
            <a:avLst/>
          </a:prstGeom>
        </p:spPr>
      </p:pic>
    </p:spTree>
    <p:extLst>
      <p:ext uri="{BB962C8B-B14F-4D97-AF65-F5344CB8AC3E}">
        <p14:creationId xmlns:p14="http://schemas.microsoft.com/office/powerpoint/2010/main" val="540382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3F2C12-BB60-481E-B5AA-B5B5B4D4FB2E}"/>
              </a:ext>
            </a:extLst>
          </p:cNvPr>
          <p:cNvSpPr>
            <a:spLocks noGrp="1"/>
          </p:cNvSpPr>
          <p:nvPr>
            <p:ph type="title"/>
          </p:nvPr>
        </p:nvSpPr>
        <p:spPr/>
        <p:txBody>
          <a:bodyPr/>
          <a:lstStyle/>
          <a:p>
            <a:r>
              <a:rPr lang="en-US" dirty="0"/>
              <a:t>The End User Challenge</a:t>
            </a:r>
          </a:p>
        </p:txBody>
      </p:sp>
      <p:pic>
        <p:nvPicPr>
          <p:cNvPr id="5" name="Picture 4">
            <a:extLst>
              <a:ext uri="{FF2B5EF4-FFF2-40B4-BE49-F238E27FC236}">
                <a16:creationId xmlns:a16="http://schemas.microsoft.com/office/drawing/2014/main" id="{45A662DA-0DAD-4113-9169-E2F5A8F3980F}"/>
              </a:ext>
            </a:extLst>
          </p:cNvPr>
          <p:cNvPicPr>
            <a:picLocks noChangeAspect="1"/>
          </p:cNvPicPr>
          <p:nvPr/>
        </p:nvPicPr>
        <p:blipFill>
          <a:blip r:embed="rId2"/>
          <a:stretch>
            <a:fillRect/>
          </a:stretch>
        </p:blipFill>
        <p:spPr>
          <a:xfrm>
            <a:off x="26896" y="1853381"/>
            <a:ext cx="12135943" cy="3168234"/>
          </a:xfrm>
          <a:prstGeom prst="rect">
            <a:avLst/>
          </a:prstGeom>
        </p:spPr>
      </p:pic>
      <p:sp>
        <p:nvSpPr>
          <p:cNvPr id="6" name="Rectangle 5">
            <a:extLst>
              <a:ext uri="{FF2B5EF4-FFF2-40B4-BE49-F238E27FC236}">
                <a16:creationId xmlns:a16="http://schemas.microsoft.com/office/drawing/2014/main" id="{416EA8E4-13DF-4BEB-A814-BB113433CD24}"/>
              </a:ext>
            </a:extLst>
          </p:cNvPr>
          <p:cNvSpPr/>
          <p:nvPr/>
        </p:nvSpPr>
        <p:spPr>
          <a:xfrm>
            <a:off x="8761855" y="5610118"/>
            <a:ext cx="3432093" cy="369332"/>
          </a:xfrm>
          <a:prstGeom prst="rect">
            <a:avLst/>
          </a:prstGeom>
        </p:spPr>
        <p:txBody>
          <a:bodyPr wrap="none">
            <a:spAutoFit/>
          </a:bodyPr>
          <a:lstStyle/>
          <a:p>
            <a:r>
              <a:rPr lang="en-US" dirty="0"/>
              <a:t>- Proofpoint 2020 User Risk Report</a:t>
            </a:r>
          </a:p>
        </p:txBody>
      </p:sp>
    </p:spTree>
    <p:extLst>
      <p:ext uri="{BB962C8B-B14F-4D97-AF65-F5344CB8AC3E}">
        <p14:creationId xmlns:p14="http://schemas.microsoft.com/office/powerpoint/2010/main" val="164601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87FF48-453A-4329-9246-10DB21550501}"/>
              </a:ext>
            </a:extLst>
          </p:cNvPr>
          <p:cNvSpPr>
            <a:spLocks noGrp="1"/>
          </p:cNvSpPr>
          <p:nvPr>
            <p:ph sz="half" idx="1"/>
          </p:nvPr>
        </p:nvSpPr>
        <p:spPr>
          <a:xfrm>
            <a:off x="838200" y="1139779"/>
            <a:ext cx="5181600" cy="5585486"/>
          </a:xfrm>
        </p:spPr>
        <p:txBody>
          <a:bodyPr>
            <a:normAutofit/>
          </a:bodyPr>
          <a:lstStyle/>
          <a:p>
            <a:r>
              <a:rPr lang="en-US" dirty="0"/>
              <a:t>Google has registered </a:t>
            </a:r>
            <a:r>
              <a:rPr lang="en-US"/>
              <a:t>over </a:t>
            </a:r>
            <a:r>
              <a:rPr lang="en-US" b="1"/>
              <a:t>2 million </a:t>
            </a:r>
            <a:r>
              <a:rPr lang="en-US" b="1" dirty="0"/>
              <a:t>phishing sites</a:t>
            </a:r>
          </a:p>
          <a:p>
            <a:pPr marL="0" indent="0">
              <a:buNone/>
            </a:pPr>
            <a:endParaRPr lang="en-US" dirty="0"/>
          </a:p>
          <a:p>
            <a:r>
              <a:rPr lang="en-US" b="1" dirty="0"/>
              <a:t>11% </a:t>
            </a:r>
            <a:r>
              <a:rPr lang="en-US" dirty="0"/>
              <a:t>of users clicked on a simulated phishing email. That increased to </a:t>
            </a:r>
            <a:r>
              <a:rPr lang="en-US" b="1" dirty="0"/>
              <a:t>20%</a:t>
            </a:r>
            <a:r>
              <a:rPr lang="en-US" dirty="0"/>
              <a:t> of phishing tests with attachments</a:t>
            </a:r>
          </a:p>
          <a:p>
            <a:pPr marL="0" indent="0" algn="r">
              <a:buNone/>
            </a:pPr>
            <a:r>
              <a:rPr lang="en-US" sz="2300" dirty="0"/>
              <a:t>- Proofpoint: State of the Phish 2021</a:t>
            </a:r>
          </a:p>
        </p:txBody>
      </p:sp>
      <p:pic>
        <p:nvPicPr>
          <p:cNvPr id="5" name="Content Placeholder 4">
            <a:extLst>
              <a:ext uri="{FF2B5EF4-FFF2-40B4-BE49-F238E27FC236}">
                <a16:creationId xmlns:a16="http://schemas.microsoft.com/office/drawing/2014/main" id="{E269D46F-F4D5-4D82-A364-B7870D562E7F}"/>
              </a:ext>
            </a:extLst>
          </p:cNvPr>
          <p:cNvPicPr>
            <a:picLocks noGrp="1" noChangeAspect="1"/>
          </p:cNvPicPr>
          <p:nvPr>
            <p:ph sz="half" idx="2"/>
          </p:nvPr>
        </p:nvPicPr>
        <p:blipFill>
          <a:blip r:embed="rId2"/>
          <a:stretch>
            <a:fillRect/>
          </a:stretch>
        </p:blipFill>
        <p:spPr>
          <a:xfrm>
            <a:off x="6580765" y="2117404"/>
            <a:ext cx="5181600" cy="2910529"/>
          </a:xfrm>
          <a:prstGeom prst="rect">
            <a:avLst/>
          </a:prstGeom>
        </p:spPr>
      </p:pic>
      <p:sp>
        <p:nvSpPr>
          <p:cNvPr id="4" name="Title 3">
            <a:extLst>
              <a:ext uri="{FF2B5EF4-FFF2-40B4-BE49-F238E27FC236}">
                <a16:creationId xmlns:a16="http://schemas.microsoft.com/office/drawing/2014/main" id="{0F9DFBC4-6040-4D92-ACBB-FE234BDFA2AE}"/>
              </a:ext>
            </a:extLst>
          </p:cNvPr>
          <p:cNvSpPr>
            <a:spLocks noGrp="1"/>
          </p:cNvSpPr>
          <p:nvPr>
            <p:ph type="title"/>
          </p:nvPr>
        </p:nvSpPr>
        <p:spPr/>
        <p:txBody>
          <a:bodyPr>
            <a:normAutofit/>
          </a:bodyPr>
          <a:lstStyle/>
          <a:p>
            <a:r>
              <a:rPr lang="en-US" dirty="0"/>
              <a:t>The State of End User Cyber Safety - Phishing</a:t>
            </a:r>
          </a:p>
        </p:txBody>
      </p:sp>
    </p:spTree>
    <p:extLst>
      <p:ext uri="{BB962C8B-B14F-4D97-AF65-F5344CB8AC3E}">
        <p14:creationId xmlns:p14="http://schemas.microsoft.com/office/powerpoint/2010/main" val="546538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6B927A3-53A2-4C67-8F35-5D8B291CE9F3}"/>
              </a:ext>
            </a:extLst>
          </p:cNvPr>
          <p:cNvPicPr>
            <a:picLocks noGrp="1" noChangeAspect="1"/>
          </p:cNvPicPr>
          <p:nvPr>
            <p:ph sz="half" idx="1"/>
          </p:nvPr>
        </p:nvPicPr>
        <p:blipFill>
          <a:blip r:embed="rId2"/>
          <a:stretch>
            <a:fillRect/>
          </a:stretch>
        </p:blipFill>
        <p:spPr>
          <a:xfrm>
            <a:off x="838200" y="2114829"/>
            <a:ext cx="5181600" cy="2915680"/>
          </a:xfrm>
          <a:prstGeom prst="rect">
            <a:avLst/>
          </a:prstGeom>
        </p:spPr>
      </p:pic>
      <p:sp>
        <p:nvSpPr>
          <p:cNvPr id="5" name="Content Placeholder 4">
            <a:extLst>
              <a:ext uri="{FF2B5EF4-FFF2-40B4-BE49-F238E27FC236}">
                <a16:creationId xmlns:a16="http://schemas.microsoft.com/office/drawing/2014/main" id="{CE84D7B1-59B3-48F4-81AD-BF05A81FD734}"/>
              </a:ext>
            </a:extLst>
          </p:cNvPr>
          <p:cNvSpPr>
            <a:spLocks noGrp="1"/>
          </p:cNvSpPr>
          <p:nvPr>
            <p:ph sz="half" idx="2"/>
          </p:nvPr>
        </p:nvSpPr>
        <p:spPr>
          <a:xfrm>
            <a:off x="6172199" y="1139779"/>
            <a:ext cx="5832987" cy="5172531"/>
          </a:xfrm>
        </p:spPr>
        <p:txBody>
          <a:bodyPr>
            <a:normAutofit fontScale="70000" lnSpcReduction="20000"/>
          </a:bodyPr>
          <a:lstStyle/>
          <a:p>
            <a:endParaRPr lang="en-US" dirty="0"/>
          </a:p>
          <a:p>
            <a:endParaRPr lang="en-US" sz="3600" dirty="0"/>
          </a:p>
          <a:p>
            <a:r>
              <a:rPr lang="en-US" sz="3600" dirty="0"/>
              <a:t>Fewer organizations suffered data encryption as the result of a significant attack – </a:t>
            </a:r>
            <a:r>
              <a:rPr lang="en-US" sz="3600" b="1" dirty="0"/>
              <a:t>down from 73% in 2020 to 54% in 2021</a:t>
            </a:r>
            <a:endParaRPr lang="en-US" sz="3600" dirty="0"/>
          </a:p>
          <a:p>
            <a:r>
              <a:rPr lang="en-US" sz="3600" dirty="0"/>
              <a:t>Financial impact of a ransomware attack has more than </a:t>
            </a:r>
            <a:r>
              <a:rPr lang="en-US" sz="3600" b="1" dirty="0"/>
              <a:t>doubled, increasing from US$761,106 in 2020 to US$1.85 million in 2021</a:t>
            </a:r>
          </a:p>
          <a:p>
            <a:r>
              <a:rPr lang="en-US" sz="3600" dirty="0"/>
              <a:t>Average amount of data recovered after paying a ransom is 65% with </a:t>
            </a:r>
            <a:r>
              <a:rPr lang="en-US" sz="3600" b="1" dirty="0"/>
              <a:t>only 8% of companies recovering all data</a:t>
            </a:r>
            <a:endParaRPr lang="en-US" sz="3800" dirty="0"/>
          </a:p>
          <a:p>
            <a:pPr marL="0" indent="0" algn="r">
              <a:buNone/>
            </a:pPr>
            <a:endParaRPr lang="en-US" sz="2900" dirty="0"/>
          </a:p>
          <a:p>
            <a:pPr marL="0" indent="0" algn="r">
              <a:buNone/>
            </a:pPr>
            <a:r>
              <a:rPr lang="en-US" sz="2900" dirty="0"/>
              <a:t>- Sophos Global State of Ransomware (2021</a:t>
            </a:r>
            <a:r>
              <a:rPr lang="en-US" sz="2200" dirty="0"/>
              <a:t>)</a:t>
            </a:r>
            <a:endParaRPr lang="en-US" sz="2000" dirty="0"/>
          </a:p>
        </p:txBody>
      </p:sp>
      <p:sp>
        <p:nvSpPr>
          <p:cNvPr id="3" name="Title 2">
            <a:extLst>
              <a:ext uri="{FF2B5EF4-FFF2-40B4-BE49-F238E27FC236}">
                <a16:creationId xmlns:a16="http://schemas.microsoft.com/office/drawing/2014/main" id="{0DF172C9-A60B-4340-879B-1AC1FDC2CF6A}"/>
              </a:ext>
            </a:extLst>
          </p:cNvPr>
          <p:cNvSpPr>
            <a:spLocks noGrp="1"/>
          </p:cNvSpPr>
          <p:nvPr>
            <p:ph type="title"/>
          </p:nvPr>
        </p:nvSpPr>
        <p:spPr/>
        <p:txBody>
          <a:bodyPr>
            <a:normAutofit fontScale="90000"/>
          </a:bodyPr>
          <a:lstStyle/>
          <a:p>
            <a:r>
              <a:rPr lang="en-US" dirty="0"/>
              <a:t>The State of End User Cyber Safety - Ransomware</a:t>
            </a:r>
          </a:p>
        </p:txBody>
      </p:sp>
    </p:spTree>
    <p:extLst>
      <p:ext uri="{BB962C8B-B14F-4D97-AF65-F5344CB8AC3E}">
        <p14:creationId xmlns:p14="http://schemas.microsoft.com/office/powerpoint/2010/main" val="3236619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32594EE-FD73-4A95-9C8D-FD1F79FEB7D0}"/>
              </a:ext>
            </a:extLst>
          </p:cNvPr>
          <p:cNvPicPr>
            <a:picLocks noGrp="1" noChangeAspect="1"/>
          </p:cNvPicPr>
          <p:nvPr>
            <p:ph sz="half" idx="1"/>
          </p:nvPr>
        </p:nvPicPr>
        <p:blipFill>
          <a:blip r:embed="rId3"/>
          <a:stretch>
            <a:fillRect/>
          </a:stretch>
        </p:blipFill>
        <p:spPr>
          <a:xfrm>
            <a:off x="1438483" y="2490535"/>
            <a:ext cx="3981033" cy="2164268"/>
          </a:xfrm>
          <a:prstGeom prst="rect">
            <a:avLst/>
          </a:prstGeom>
        </p:spPr>
      </p:pic>
      <p:sp>
        <p:nvSpPr>
          <p:cNvPr id="2" name="Content Placeholder 1">
            <a:extLst>
              <a:ext uri="{FF2B5EF4-FFF2-40B4-BE49-F238E27FC236}">
                <a16:creationId xmlns:a16="http://schemas.microsoft.com/office/drawing/2014/main" id="{1312184E-1900-442E-987D-3A2FC0CB1D81}"/>
              </a:ext>
            </a:extLst>
          </p:cNvPr>
          <p:cNvSpPr>
            <a:spLocks noGrp="1"/>
          </p:cNvSpPr>
          <p:nvPr>
            <p:ph sz="half" idx="2"/>
          </p:nvPr>
        </p:nvSpPr>
        <p:spPr/>
        <p:txBody>
          <a:bodyPr/>
          <a:lstStyle/>
          <a:p>
            <a:pPr marL="0" indent="0" algn="l">
              <a:buNone/>
            </a:pPr>
            <a:r>
              <a:rPr lang="en-US" b="1" i="0" dirty="0">
                <a:solidFill>
                  <a:srgbClr val="232333"/>
                </a:solidFill>
                <a:effectLst/>
                <a:latin typeface="Lato"/>
              </a:rPr>
              <a:t>QUESTION: Who in your organization is responsible for cybersecurity? (Multiple Choice / Single Answer)</a:t>
            </a:r>
          </a:p>
          <a:p>
            <a:pPr algn="l"/>
            <a:r>
              <a:rPr lang="en-US" b="0" i="0" dirty="0">
                <a:solidFill>
                  <a:srgbClr val="232333"/>
                </a:solidFill>
                <a:effectLst/>
                <a:latin typeface="Lato"/>
              </a:rPr>
              <a:t>Answer 1: Security team</a:t>
            </a:r>
          </a:p>
          <a:p>
            <a:pPr algn="l"/>
            <a:r>
              <a:rPr lang="en-US" b="0" i="0" dirty="0">
                <a:solidFill>
                  <a:srgbClr val="232333"/>
                </a:solidFill>
                <a:effectLst/>
                <a:latin typeface="Lato"/>
              </a:rPr>
              <a:t>Answer 2: IT team</a:t>
            </a:r>
          </a:p>
          <a:p>
            <a:pPr algn="l"/>
            <a:r>
              <a:rPr lang="en-US" b="0" i="0" dirty="0">
                <a:solidFill>
                  <a:srgbClr val="232333"/>
                </a:solidFill>
                <a:effectLst/>
                <a:latin typeface="Lato"/>
              </a:rPr>
              <a:t>Answer 3: C-suite</a:t>
            </a:r>
          </a:p>
          <a:p>
            <a:pPr algn="l"/>
            <a:r>
              <a:rPr lang="en-US" b="0" i="0" dirty="0">
                <a:solidFill>
                  <a:srgbClr val="232333"/>
                </a:solidFill>
                <a:effectLst/>
                <a:latin typeface="Lato"/>
              </a:rPr>
              <a:t>Answer 4: Employees</a:t>
            </a:r>
          </a:p>
          <a:p>
            <a:pPr algn="l"/>
            <a:r>
              <a:rPr lang="en-US" b="0" i="0" dirty="0">
                <a:solidFill>
                  <a:srgbClr val="232333"/>
                </a:solidFill>
                <a:effectLst/>
                <a:latin typeface="Lato"/>
              </a:rPr>
              <a:t>Answer 5: All the above</a:t>
            </a:r>
          </a:p>
          <a:p>
            <a:pPr marL="0" indent="0">
              <a:buNone/>
            </a:pPr>
            <a:endParaRPr lang="en-US" dirty="0"/>
          </a:p>
        </p:txBody>
      </p:sp>
      <p:sp>
        <p:nvSpPr>
          <p:cNvPr id="3" name="Title 2">
            <a:extLst>
              <a:ext uri="{FF2B5EF4-FFF2-40B4-BE49-F238E27FC236}">
                <a16:creationId xmlns:a16="http://schemas.microsoft.com/office/drawing/2014/main" id="{10C9F689-9D51-4D3D-9A91-015C4F95DA8A}"/>
              </a:ext>
            </a:extLst>
          </p:cNvPr>
          <p:cNvSpPr>
            <a:spLocks noGrp="1"/>
          </p:cNvSpPr>
          <p:nvPr>
            <p:ph type="title"/>
          </p:nvPr>
        </p:nvSpPr>
        <p:spPr/>
        <p:txBody>
          <a:bodyPr/>
          <a:lstStyle/>
          <a:p>
            <a:r>
              <a:rPr lang="en-US" dirty="0"/>
              <a:t>POLL</a:t>
            </a:r>
          </a:p>
        </p:txBody>
      </p:sp>
    </p:spTree>
    <p:extLst>
      <p:ext uri="{BB962C8B-B14F-4D97-AF65-F5344CB8AC3E}">
        <p14:creationId xmlns:p14="http://schemas.microsoft.com/office/powerpoint/2010/main" val="3548334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943336-2EC7-4452-A7F0-9E2B5860973B}"/>
              </a:ext>
            </a:extLst>
          </p:cNvPr>
          <p:cNvSpPr>
            <a:spLocks noGrp="1"/>
          </p:cNvSpPr>
          <p:nvPr>
            <p:ph type="title"/>
          </p:nvPr>
        </p:nvSpPr>
        <p:spPr/>
        <p:txBody>
          <a:bodyPr/>
          <a:lstStyle/>
          <a:p>
            <a:r>
              <a:rPr lang="en-US" dirty="0"/>
              <a:t>How we think of Cybersecurity</a:t>
            </a:r>
          </a:p>
        </p:txBody>
      </p:sp>
      <p:pic>
        <p:nvPicPr>
          <p:cNvPr id="4" name="Content Placeholder 3" descr="A picture containing sitting&#10;&#10;Description automatically generated">
            <a:extLst>
              <a:ext uri="{FF2B5EF4-FFF2-40B4-BE49-F238E27FC236}">
                <a16:creationId xmlns:a16="http://schemas.microsoft.com/office/drawing/2014/main" id="{CF525F97-259F-47EB-A51A-9DE2EC502511}"/>
              </a:ext>
            </a:extLst>
          </p:cNvPr>
          <p:cNvPicPr>
            <a:picLocks noGrp="1" noChangeAspect="1"/>
          </p:cNvPicPr>
          <p:nvPr>
            <p:ph idx="1"/>
          </p:nvPr>
        </p:nvPicPr>
        <p:blipFill rotWithShape="1">
          <a:blip r:embed="rId2"/>
          <a:stretch/>
        </p:blipFill>
        <p:spPr>
          <a:xfrm>
            <a:off x="1771650" y="1165225"/>
            <a:ext cx="8708319" cy="4898430"/>
          </a:xfrm>
          <a:prstGeom prst="rect">
            <a:avLst/>
          </a:prstGeom>
          <a:noFill/>
        </p:spPr>
      </p:pic>
    </p:spTree>
    <p:extLst>
      <p:ext uri="{BB962C8B-B14F-4D97-AF65-F5344CB8AC3E}">
        <p14:creationId xmlns:p14="http://schemas.microsoft.com/office/powerpoint/2010/main" val="2685917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lose up of a logo&#10;&#10;Description automatically generated">
            <a:extLst>
              <a:ext uri="{FF2B5EF4-FFF2-40B4-BE49-F238E27FC236}">
                <a16:creationId xmlns:a16="http://schemas.microsoft.com/office/drawing/2014/main" id="{18258D9C-A47F-40D5-A35F-4E47B16612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2115" y="1159002"/>
            <a:ext cx="9671635" cy="4679823"/>
          </a:xfrm>
        </p:spPr>
      </p:pic>
      <p:sp>
        <p:nvSpPr>
          <p:cNvPr id="3" name="Title 2">
            <a:extLst>
              <a:ext uri="{FF2B5EF4-FFF2-40B4-BE49-F238E27FC236}">
                <a16:creationId xmlns:a16="http://schemas.microsoft.com/office/drawing/2014/main" id="{277C7DEF-9F26-4B7E-A597-6F3D8D4B6A1C}"/>
              </a:ext>
            </a:extLst>
          </p:cNvPr>
          <p:cNvSpPr>
            <a:spLocks noGrp="1"/>
          </p:cNvSpPr>
          <p:nvPr>
            <p:ph type="title"/>
          </p:nvPr>
        </p:nvSpPr>
        <p:spPr/>
        <p:txBody>
          <a:bodyPr/>
          <a:lstStyle/>
          <a:p>
            <a:r>
              <a:rPr lang="en-US" dirty="0"/>
              <a:t>How we should think of Cybersecurity!</a:t>
            </a:r>
          </a:p>
        </p:txBody>
      </p:sp>
    </p:spTree>
    <p:extLst>
      <p:ext uri="{BB962C8B-B14F-4D97-AF65-F5344CB8AC3E}">
        <p14:creationId xmlns:p14="http://schemas.microsoft.com/office/powerpoint/2010/main" val="2204259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44FA718-B3C2-4E40-B3F0-1543EAE8D977}"/>
              </a:ext>
            </a:extLst>
          </p:cNvPr>
          <p:cNvPicPr>
            <a:picLocks noGrp="1" noChangeAspect="1"/>
          </p:cNvPicPr>
          <p:nvPr>
            <p:ph idx="1"/>
          </p:nvPr>
        </p:nvPicPr>
        <p:blipFill>
          <a:blip r:embed="rId2"/>
          <a:stretch>
            <a:fillRect/>
          </a:stretch>
        </p:blipFill>
        <p:spPr>
          <a:xfrm>
            <a:off x="2228850" y="1146175"/>
            <a:ext cx="7841685" cy="4981618"/>
          </a:xfrm>
          <a:prstGeom prst="rect">
            <a:avLst/>
          </a:prstGeom>
        </p:spPr>
      </p:pic>
      <p:sp>
        <p:nvSpPr>
          <p:cNvPr id="3" name="Title 2">
            <a:extLst>
              <a:ext uri="{FF2B5EF4-FFF2-40B4-BE49-F238E27FC236}">
                <a16:creationId xmlns:a16="http://schemas.microsoft.com/office/drawing/2014/main" id="{7C7FB6BF-368A-42EC-8E15-C8C5B68A794D}"/>
              </a:ext>
            </a:extLst>
          </p:cNvPr>
          <p:cNvSpPr>
            <a:spLocks noGrp="1"/>
          </p:cNvSpPr>
          <p:nvPr>
            <p:ph type="title"/>
          </p:nvPr>
        </p:nvSpPr>
        <p:spPr/>
        <p:txBody>
          <a:bodyPr/>
          <a:lstStyle/>
          <a:p>
            <a:r>
              <a:rPr lang="en-US" dirty="0"/>
              <a:t>Who is responsible for Cybersecurity?</a:t>
            </a:r>
          </a:p>
        </p:txBody>
      </p:sp>
    </p:spTree>
    <p:extLst>
      <p:ext uri="{BB962C8B-B14F-4D97-AF65-F5344CB8AC3E}">
        <p14:creationId xmlns:p14="http://schemas.microsoft.com/office/powerpoint/2010/main" val="3953416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device&#10;&#10;Description automatically generated">
            <a:extLst>
              <a:ext uri="{FF2B5EF4-FFF2-40B4-BE49-F238E27FC236}">
                <a16:creationId xmlns:a16="http://schemas.microsoft.com/office/drawing/2014/main" id="{0B8FADCC-7768-4B77-898B-CC929E12CE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1081" y="1222375"/>
            <a:ext cx="5049838" cy="5049838"/>
          </a:xfrm>
        </p:spPr>
      </p:pic>
      <p:sp>
        <p:nvSpPr>
          <p:cNvPr id="3" name="Title 2">
            <a:extLst>
              <a:ext uri="{FF2B5EF4-FFF2-40B4-BE49-F238E27FC236}">
                <a16:creationId xmlns:a16="http://schemas.microsoft.com/office/drawing/2014/main" id="{266593CD-85F3-4E9C-B4F1-2F00CD82DDF5}"/>
              </a:ext>
            </a:extLst>
          </p:cNvPr>
          <p:cNvSpPr>
            <a:spLocks noGrp="1"/>
          </p:cNvSpPr>
          <p:nvPr>
            <p:ph type="title"/>
          </p:nvPr>
        </p:nvSpPr>
        <p:spPr/>
        <p:txBody>
          <a:bodyPr/>
          <a:lstStyle/>
          <a:p>
            <a:r>
              <a:rPr lang="en-US" dirty="0"/>
              <a:t>Cybersecurity &amp; CyberSafety</a:t>
            </a:r>
          </a:p>
        </p:txBody>
      </p:sp>
      <p:sp>
        <p:nvSpPr>
          <p:cNvPr id="6" name="Rectangle 5">
            <a:extLst>
              <a:ext uri="{FF2B5EF4-FFF2-40B4-BE49-F238E27FC236}">
                <a16:creationId xmlns:a16="http://schemas.microsoft.com/office/drawing/2014/main" id="{32825159-34F8-4E28-9090-28808581B817}"/>
              </a:ext>
            </a:extLst>
          </p:cNvPr>
          <p:cNvSpPr/>
          <p:nvPr/>
        </p:nvSpPr>
        <p:spPr>
          <a:xfrm>
            <a:off x="5600700" y="4181475"/>
            <a:ext cx="1019175" cy="438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28426C"/>
                </a:solidFill>
              </a:rPr>
              <a:t>End User</a:t>
            </a:r>
          </a:p>
        </p:txBody>
      </p:sp>
    </p:spTree>
    <p:extLst>
      <p:ext uri="{BB962C8B-B14F-4D97-AF65-F5344CB8AC3E}">
        <p14:creationId xmlns:p14="http://schemas.microsoft.com/office/powerpoint/2010/main" val="2812256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32594EE-FD73-4A95-9C8D-FD1F79FEB7D0}"/>
              </a:ext>
            </a:extLst>
          </p:cNvPr>
          <p:cNvPicPr>
            <a:picLocks noGrp="1" noChangeAspect="1"/>
          </p:cNvPicPr>
          <p:nvPr>
            <p:ph sz="half" idx="1"/>
          </p:nvPr>
        </p:nvPicPr>
        <p:blipFill>
          <a:blip r:embed="rId3"/>
          <a:stretch>
            <a:fillRect/>
          </a:stretch>
        </p:blipFill>
        <p:spPr>
          <a:xfrm>
            <a:off x="1438483" y="2490535"/>
            <a:ext cx="3981033" cy="2164268"/>
          </a:xfrm>
          <a:prstGeom prst="rect">
            <a:avLst/>
          </a:prstGeom>
        </p:spPr>
      </p:pic>
      <p:sp>
        <p:nvSpPr>
          <p:cNvPr id="2" name="Content Placeholder 1">
            <a:extLst>
              <a:ext uri="{FF2B5EF4-FFF2-40B4-BE49-F238E27FC236}">
                <a16:creationId xmlns:a16="http://schemas.microsoft.com/office/drawing/2014/main" id="{6884E9B4-6219-438A-AB2B-1D5FA2C5E440}"/>
              </a:ext>
            </a:extLst>
          </p:cNvPr>
          <p:cNvSpPr>
            <a:spLocks noGrp="1"/>
          </p:cNvSpPr>
          <p:nvPr>
            <p:ph sz="half" idx="2"/>
          </p:nvPr>
        </p:nvSpPr>
        <p:spPr/>
        <p:txBody>
          <a:bodyPr>
            <a:normAutofit fontScale="92500"/>
          </a:bodyPr>
          <a:lstStyle/>
          <a:p>
            <a:pPr marL="0" indent="0" algn="l">
              <a:buNone/>
            </a:pPr>
            <a:r>
              <a:rPr lang="en-US" b="1" i="0" dirty="0">
                <a:solidFill>
                  <a:srgbClr val="232333"/>
                </a:solidFill>
                <a:effectLst/>
                <a:latin typeface="Lato"/>
              </a:rPr>
              <a:t>QUESTION: What is the average cost impact for a data breach or ransomware? (Multiple Choice / Single Answer)</a:t>
            </a:r>
          </a:p>
          <a:p>
            <a:pPr algn="l"/>
            <a:r>
              <a:rPr lang="en-US" b="0" i="0" dirty="0">
                <a:solidFill>
                  <a:srgbClr val="232333"/>
                </a:solidFill>
                <a:effectLst/>
                <a:latin typeface="Lato"/>
              </a:rPr>
              <a:t>Answer 1: Less than $10,000</a:t>
            </a:r>
          </a:p>
          <a:p>
            <a:pPr algn="l"/>
            <a:r>
              <a:rPr lang="en-US" b="0" i="0" dirty="0">
                <a:solidFill>
                  <a:srgbClr val="232333"/>
                </a:solidFill>
                <a:effectLst/>
                <a:latin typeface="Lato"/>
              </a:rPr>
              <a:t>Answer 2: Between $10,000 and $100,000 </a:t>
            </a:r>
          </a:p>
          <a:p>
            <a:pPr algn="l"/>
            <a:r>
              <a:rPr lang="en-US" b="0" i="0" dirty="0">
                <a:solidFill>
                  <a:srgbClr val="232333"/>
                </a:solidFill>
                <a:effectLst/>
                <a:latin typeface="Lato"/>
              </a:rPr>
              <a:t>Answer 3: Between $100,000 and $1,000,000 </a:t>
            </a:r>
          </a:p>
          <a:p>
            <a:pPr algn="l"/>
            <a:r>
              <a:rPr lang="en-US" b="0" i="0" dirty="0">
                <a:solidFill>
                  <a:srgbClr val="232333"/>
                </a:solidFill>
                <a:effectLst/>
                <a:latin typeface="Lato"/>
              </a:rPr>
              <a:t>Answer 4: More than $1,000,000</a:t>
            </a:r>
          </a:p>
          <a:p>
            <a:pPr marL="0" indent="0">
              <a:buNone/>
            </a:pPr>
            <a:endParaRPr lang="en-US" dirty="0"/>
          </a:p>
        </p:txBody>
      </p:sp>
      <p:sp>
        <p:nvSpPr>
          <p:cNvPr id="3" name="Title 2">
            <a:extLst>
              <a:ext uri="{FF2B5EF4-FFF2-40B4-BE49-F238E27FC236}">
                <a16:creationId xmlns:a16="http://schemas.microsoft.com/office/drawing/2014/main" id="{10C9F689-9D51-4D3D-9A91-015C4F95DA8A}"/>
              </a:ext>
            </a:extLst>
          </p:cNvPr>
          <p:cNvSpPr>
            <a:spLocks noGrp="1"/>
          </p:cNvSpPr>
          <p:nvPr>
            <p:ph type="title"/>
          </p:nvPr>
        </p:nvSpPr>
        <p:spPr/>
        <p:txBody>
          <a:bodyPr/>
          <a:lstStyle/>
          <a:p>
            <a:r>
              <a:rPr lang="en-US" dirty="0"/>
              <a:t>POLL</a:t>
            </a:r>
          </a:p>
        </p:txBody>
      </p:sp>
    </p:spTree>
    <p:extLst>
      <p:ext uri="{BB962C8B-B14F-4D97-AF65-F5344CB8AC3E}">
        <p14:creationId xmlns:p14="http://schemas.microsoft.com/office/powerpoint/2010/main" val="3302569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032125-4405-409E-9E49-2EF8AD6941F0}"/>
              </a:ext>
            </a:extLst>
          </p:cNvPr>
          <p:cNvSpPr>
            <a:spLocks noGrp="1"/>
          </p:cNvSpPr>
          <p:nvPr>
            <p:ph type="title"/>
          </p:nvPr>
        </p:nvSpPr>
        <p:spPr/>
        <p:txBody>
          <a:bodyPr/>
          <a:lstStyle/>
          <a:p>
            <a:r>
              <a:rPr lang="en-US" dirty="0"/>
              <a:t>PRESENTER</a:t>
            </a:r>
          </a:p>
        </p:txBody>
      </p:sp>
      <p:sp>
        <p:nvSpPr>
          <p:cNvPr id="6" name="Rectangle 5">
            <a:extLst>
              <a:ext uri="{FF2B5EF4-FFF2-40B4-BE49-F238E27FC236}">
                <a16:creationId xmlns:a16="http://schemas.microsoft.com/office/drawing/2014/main" id="{4837C794-1A93-4EA0-AE9F-7F10D1B4F432}"/>
              </a:ext>
            </a:extLst>
          </p:cNvPr>
          <p:cNvSpPr/>
          <p:nvPr/>
        </p:nvSpPr>
        <p:spPr>
          <a:xfrm>
            <a:off x="1981201" y="4570628"/>
            <a:ext cx="2584155" cy="923330"/>
          </a:xfrm>
          <a:prstGeom prst="rect">
            <a:avLst/>
          </a:prstGeom>
        </p:spPr>
        <p:txBody>
          <a:bodyPr wrap="square">
            <a:spAutoFit/>
          </a:bodyPr>
          <a:lstStyle/>
          <a:p>
            <a:r>
              <a:rPr lang="en-US" b="1" dirty="0"/>
              <a:t>Jeff Felice</a:t>
            </a:r>
          </a:p>
          <a:p>
            <a:r>
              <a:rPr lang="en-US" dirty="0"/>
              <a:t>President</a:t>
            </a:r>
          </a:p>
          <a:p>
            <a:r>
              <a:rPr lang="en-US" dirty="0">
                <a:hlinkClick r:id="rId2"/>
              </a:rPr>
              <a:t>jfelice@certnexus.com</a:t>
            </a:r>
            <a:r>
              <a:rPr lang="en-US" dirty="0"/>
              <a:t> </a:t>
            </a:r>
          </a:p>
        </p:txBody>
      </p:sp>
      <p:pic>
        <p:nvPicPr>
          <p:cNvPr id="8" name="Content Placeholder 19" descr="A person smiling for the camera&#10;&#10;Description automatically generated">
            <a:extLst>
              <a:ext uri="{FF2B5EF4-FFF2-40B4-BE49-F238E27FC236}">
                <a16:creationId xmlns:a16="http://schemas.microsoft.com/office/drawing/2014/main" id="{6AEC6F13-4E77-4958-A64E-189D1D68B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1" y="1600201"/>
            <a:ext cx="2936665" cy="2936665"/>
          </a:xfrm>
          <a:prstGeom prst="rect">
            <a:avLst/>
          </a:prstGeom>
        </p:spPr>
      </p:pic>
      <p:sp>
        <p:nvSpPr>
          <p:cNvPr id="7" name="Content Placeholder 9">
            <a:extLst>
              <a:ext uri="{FF2B5EF4-FFF2-40B4-BE49-F238E27FC236}">
                <a16:creationId xmlns:a16="http://schemas.microsoft.com/office/drawing/2014/main" id="{B50965D3-F632-4191-B72F-FF076D3A72EE}"/>
              </a:ext>
            </a:extLst>
          </p:cNvPr>
          <p:cNvSpPr>
            <a:spLocks noGrp="1"/>
          </p:cNvSpPr>
          <p:nvPr>
            <p:ph sz="half" idx="2"/>
          </p:nvPr>
        </p:nvSpPr>
        <p:spPr>
          <a:xfrm>
            <a:off x="6172199" y="1600200"/>
            <a:ext cx="4515465" cy="4525963"/>
          </a:xfrm>
        </p:spPr>
        <p:txBody>
          <a:bodyPr/>
          <a:lstStyle/>
          <a:p>
            <a:pPr marL="0" indent="0">
              <a:buNone/>
            </a:pPr>
            <a:endParaRPr lang="en-US" dirty="0"/>
          </a:p>
          <a:p>
            <a:pPr marL="0" indent="0">
              <a:buNone/>
            </a:pPr>
            <a:endParaRPr lang="en-US" dirty="0"/>
          </a:p>
          <a:p>
            <a:pPr marL="0" indent="0">
              <a:buNone/>
            </a:pPr>
            <a:endParaRPr lang="en-US" sz="2400" dirty="0"/>
          </a:p>
          <a:p>
            <a:pPr marL="0" indent="0">
              <a:buNone/>
            </a:pPr>
            <a:r>
              <a:rPr lang="en-US" sz="2400" dirty="0"/>
              <a:t>The global certification body of </a:t>
            </a:r>
            <a:r>
              <a:rPr lang="en-US" sz="2400" b="1" dirty="0">
                <a:solidFill>
                  <a:srgbClr val="00A0DD"/>
                </a:solidFill>
              </a:rPr>
              <a:t>vendor neutral, emerging technology certifications and micro-credentials </a:t>
            </a:r>
            <a:r>
              <a:rPr lang="en-US" sz="2400" dirty="0"/>
              <a:t>for Business, Data, Development, IT, and Security professionals</a:t>
            </a:r>
          </a:p>
        </p:txBody>
      </p:sp>
      <p:pic>
        <p:nvPicPr>
          <p:cNvPr id="9" name="Picture 8" descr="A close up of a sign&#10;&#10;Description automatically generated">
            <a:extLst>
              <a:ext uri="{FF2B5EF4-FFF2-40B4-BE49-F238E27FC236}">
                <a16:creationId xmlns:a16="http://schemas.microsoft.com/office/drawing/2014/main" id="{C0F507EA-902D-4D9E-94D9-2392516301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1994473"/>
            <a:ext cx="3192854" cy="751260"/>
          </a:xfrm>
          <a:prstGeom prst="rect">
            <a:avLst/>
          </a:prstGeom>
        </p:spPr>
      </p:pic>
    </p:spTree>
    <p:extLst>
      <p:ext uri="{BB962C8B-B14F-4D97-AF65-F5344CB8AC3E}">
        <p14:creationId xmlns:p14="http://schemas.microsoft.com/office/powerpoint/2010/main" val="3187895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1AC45A-6DF7-4A87-A05C-066007F9DB1F}"/>
              </a:ext>
            </a:extLst>
          </p:cNvPr>
          <p:cNvSpPr>
            <a:spLocks noGrp="1"/>
          </p:cNvSpPr>
          <p:nvPr>
            <p:ph type="title"/>
          </p:nvPr>
        </p:nvSpPr>
        <p:spPr/>
        <p:txBody>
          <a:bodyPr/>
          <a:lstStyle/>
          <a:p>
            <a:r>
              <a:rPr lang="en-US" dirty="0"/>
              <a:t>Poor End User Preparation Comes at a Cost</a:t>
            </a:r>
          </a:p>
        </p:txBody>
      </p:sp>
      <p:sp>
        <p:nvSpPr>
          <p:cNvPr id="6" name="Content Placeholder 1">
            <a:extLst>
              <a:ext uri="{FF2B5EF4-FFF2-40B4-BE49-F238E27FC236}">
                <a16:creationId xmlns:a16="http://schemas.microsoft.com/office/drawing/2014/main" id="{D72B8B1C-6F49-4309-934A-D22A0E0396AC}"/>
              </a:ext>
            </a:extLst>
          </p:cNvPr>
          <p:cNvSpPr>
            <a:spLocks noGrp="1"/>
          </p:cNvSpPr>
          <p:nvPr>
            <p:ph idx="1"/>
          </p:nvPr>
        </p:nvSpPr>
        <p:spPr>
          <a:xfrm>
            <a:off x="838200" y="1146220"/>
            <a:ext cx="10515600" cy="5049793"/>
          </a:xfrm>
        </p:spPr>
        <p:txBody>
          <a:bodyPr>
            <a:normAutofit/>
          </a:bodyPr>
          <a:lstStyle/>
          <a:p>
            <a:pPr marL="0" indent="0">
              <a:buNone/>
            </a:pPr>
            <a:endParaRPr lang="en-GB" dirty="0"/>
          </a:p>
          <a:p>
            <a:pPr marL="0" indent="0">
              <a:buNone/>
            </a:pPr>
            <a:r>
              <a:rPr lang="en-US" dirty="0"/>
              <a:t>Financial impact of a ransomware attack has more than </a:t>
            </a:r>
            <a:r>
              <a:rPr lang="en-US" b="1" dirty="0"/>
              <a:t>doubled, increasing from US$761,106 in 2020 to US$1.85 million in 2021</a:t>
            </a:r>
          </a:p>
          <a:p>
            <a:pPr marL="0" indent="0" algn="r">
              <a:buNone/>
            </a:pPr>
            <a:r>
              <a:rPr lang="en-US" sz="2000" dirty="0"/>
              <a:t>- Sophos Global State of Ransomware (2021)</a:t>
            </a:r>
          </a:p>
          <a:p>
            <a:pPr marL="0" indent="0">
              <a:buNone/>
            </a:pPr>
            <a:endParaRPr lang="en-GB" dirty="0"/>
          </a:p>
          <a:p>
            <a:pPr marL="0" indent="0">
              <a:buNone/>
            </a:pPr>
            <a:endParaRPr lang="en-GB" dirty="0"/>
          </a:p>
          <a:p>
            <a:pPr marL="0" indent="0">
              <a:buNone/>
            </a:pPr>
            <a:r>
              <a:rPr lang="en-GB" dirty="0"/>
              <a:t>The impact of a data breach on an organization averages </a:t>
            </a:r>
            <a:r>
              <a:rPr lang="en-GB" sz="3600" b="1" dirty="0"/>
              <a:t>$4.24 </a:t>
            </a:r>
            <a:r>
              <a:rPr lang="en-GB" b="1" dirty="0"/>
              <a:t>million</a:t>
            </a:r>
            <a:r>
              <a:rPr lang="en-GB" dirty="0"/>
              <a:t> with each record averaging a cost of </a:t>
            </a:r>
            <a:r>
              <a:rPr lang="en-GB" sz="3600" b="1" dirty="0"/>
              <a:t>$161</a:t>
            </a:r>
            <a:endParaRPr lang="en-GB" b="1" dirty="0"/>
          </a:p>
          <a:p>
            <a:pPr marL="0" indent="0" algn="r">
              <a:buNone/>
            </a:pPr>
            <a:r>
              <a:rPr lang="en-GB" sz="2000" dirty="0"/>
              <a:t>					- IBM 2021 Cost of a Data Breach</a:t>
            </a:r>
          </a:p>
        </p:txBody>
      </p:sp>
    </p:spTree>
    <p:extLst>
      <p:ext uri="{BB962C8B-B14F-4D97-AF65-F5344CB8AC3E}">
        <p14:creationId xmlns:p14="http://schemas.microsoft.com/office/powerpoint/2010/main" val="3787400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D2C213-2610-4AEA-80F3-00A90264DA6C}"/>
              </a:ext>
            </a:extLst>
          </p:cNvPr>
          <p:cNvSpPr>
            <a:spLocks noGrp="1"/>
          </p:cNvSpPr>
          <p:nvPr>
            <p:ph sz="half" idx="1"/>
          </p:nvPr>
        </p:nvSpPr>
        <p:spPr/>
        <p:txBody>
          <a:bodyPr>
            <a:normAutofit fontScale="85000" lnSpcReduction="20000"/>
          </a:bodyPr>
          <a:lstStyle/>
          <a:p>
            <a:endParaRPr lang="en-US" dirty="0"/>
          </a:p>
          <a:p>
            <a:r>
              <a:rPr lang="en-US" dirty="0"/>
              <a:t>Product</a:t>
            </a:r>
          </a:p>
          <a:p>
            <a:pPr lvl="1"/>
            <a:r>
              <a:rPr lang="en-US" dirty="0"/>
              <a:t>Hardware and Software</a:t>
            </a:r>
          </a:p>
          <a:p>
            <a:pPr marL="457200" lvl="1" indent="0">
              <a:buNone/>
            </a:pPr>
            <a:endParaRPr lang="en-US" dirty="0"/>
          </a:p>
          <a:p>
            <a:r>
              <a:rPr lang="en-US" dirty="0"/>
              <a:t>Process</a:t>
            </a:r>
          </a:p>
          <a:p>
            <a:pPr lvl="1"/>
            <a:r>
              <a:rPr lang="en-US" dirty="0"/>
              <a:t>Laws, regulations, policies, compliance, and governance</a:t>
            </a:r>
          </a:p>
          <a:p>
            <a:pPr marL="457200" lvl="1" indent="0">
              <a:buNone/>
            </a:pPr>
            <a:endParaRPr lang="en-US" dirty="0"/>
          </a:p>
          <a:p>
            <a:r>
              <a:rPr lang="en-US" dirty="0"/>
              <a:t>People</a:t>
            </a:r>
          </a:p>
          <a:p>
            <a:pPr lvl="1"/>
            <a:r>
              <a:rPr lang="en-US" dirty="0"/>
              <a:t>Provide annual compliance training for all employees, contractors, and users</a:t>
            </a:r>
          </a:p>
          <a:p>
            <a:pPr lvl="1"/>
            <a:r>
              <a:rPr lang="en-US" dirty="0"/>
              <a:t>Practice cyber safety through phishing simulations and other practice drills</a:t>
            </a:r>
          </a:p>
          <a:p>
            <a:pPr lvl="1"/>
            <a:r>
              <a:rPr lang="en-US" dirty="0"/>
              <a:t>And most importantly create a culture of </a:t>
            </a:r>
            <a:r>
              <a:rPr lang="en-US" b="1" dirty="0"/>
              <a:t>CYBER SAFETY</a:t>
            </a:r>
            <a:endParaRPr lang="en-US" dirty="0"/>
          </a:p>
          <a:p>
            <a:endParaRPr lang="en-US" dirty="0"/>
          </a:p>
        </p:txBody>
      </p:sp>
      <p:sp>
        <p:nvSpPr>
          <p:cNvPr id="3" name="Title 2">
            <a:extLst>
              <a:ext uri="{FF2B5EF4-FFF2-40B4-BE49-F238E27FC236}">
                <a16:creationId xmlns:a16="http://schemas.microsoft.com/office/drawing/2014/main" id="{7B3B4B9A-BCF4-425B-940B-D9132011692E}"/>
              </a:ext>
            </a:extLst>
          </p:cNvPr>
          <p:cNvSpPr>
            <a:spLocks noGrp="1"/>
          </p:cNvSpPr>
          <p:nvPr>
            <p:ph type="title"/>
          </p:nvPr>
        </p:nvSpPr>
        <p:spPr/>
        <p:txBody>
          <a:bodyPr/>
          <a:lstStyle/>
          <a:p>
            <a:r>
              <a:rPr lang="en-US" dirty="0"/>
              <a:t>WE MUST BE PREPARED!</a:t>
            </a:r>
          </a:p>
        </p:txBody>
      </p:sp>
      <p:pic>
        <p:nvPicPr>
          <p:cNvPr id="8" name="Content Placeholder 7" descr="A screenshot of a cell phone&#10;&#10;Description automatically generated">
            <a:extLst>
              <a:ext uri="{FF2B5EF4-FFF2-40B4-BE49-F238E27FC236}">
                <a16:creationId xmlns:a16="http://schemas.microsoft.com/office/drawing/2014/main" id="{6603B3E2-1F9A-40ED-9915-6EEF9D03DAB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891961"/>
            <a:ext cx="5480824" cy="3555527"/>
          </a:xfrm>
        </p:spPr>
      </p:pic>
    </p:spTree>
    <p:extLst>
      <p:ext uri="{BB962C8B-B14F-4D97-AF65-F5344CB8AC3E}">
        <p14:creationId xmlns:p14="http://schemas.microsoft.com/office/powerpoint/2010/main" val="1199809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E35AF-1BF5-4F18-968A-4744F60E746B}"/>
              </a:ext>
            </a:extLst>
          </p:cNvPr>
          <p:cNvSpPr>
            <a:spLocks noGrp="1"/>
          </p:cNvSpPr>
          <p:nvPr>
            <p:ph sz="half" idx="1"/>
          </p:nvPr>
        </p:nvSpPr>
        <p:spPr/>
        <p:txBody>
          <a:bodyPr>
            <a:normAutofit fontScale="77500" lnSpcReduction="20000"/>
          </a:bodyPr>
          <a:lstStyle/>
          <a:p>
            <a:pPr marL="514350" indent="-514350">
              <a:buFont typeface="+mj-lt"/>
              <a:buAutoNum type="arabicPeriod"/>
            </a:pPr>
            <a:endParaRPr lang="en-US" dirty="0"/>
          </a:p>
          <a:p>
            <a:pPr marL="514350" indent="-514350">
              <a:buFont typeface="+mj-lt"/>
              <a:buAutoNum type="arabicPeriod"/>
            </a:pPr>
            <a:r>
              <a:rPr lang="en-US" dirty="0"/>
              <a:t>Test knowledge to establish baseline</a:t>
            </a:r>
          </a:p>
          <a:p>
            <a:pPr marL="514350" indent="-514350">
              <a:buFont typeface="+mj-lt"/>
              <a:buAutoNum type="arabicPeriod"/>
            </a:pPr>
            <a:endParaRPr lang="en-US" dirty="0"/>
          </a:p>
          <a:p>
            <a:pPr marL="514350" indent="-514350">
              <a:buFont typeface="+mj-lt"/>
              <a:buAutoNum type="arabicPeriod"/>
            </a:pPr>
            <a:r>
              <a:rPr lang="en-US" dirty="0"/>
              <a:t>Compliance training for </a:t>
            </a:r>
            <a:r>
              <a:rPr lang="en-US" b="1" dirty="0"/>
              <a:t>ALL</a:t>
            </a:r>
            <a:r>
              <a:rPr lang="en-US" dirty="0"/>
              <a:t> employees and contractors</a:t>
            </a:r>
          </a:p>
          <a:p>
            <a:pPr marL="514350" indent="-514350">
              <a:buFont typeface="+mj-lt"/>
              <a:buAutoNum type="arabicPeriod"/>
            </a:pPr>
            <a:endParaRPr lang="en-US" dirty="0"/>
          </a:p>
          <a:p>
            <a:pPr marL="514350" indent="-514350">
              <a:buFont typeface="+mj-lt"/>
              <a:buAutoNum type="arabicPeriod"/>
            </a:pPr>
            <a:r>
              <a:rPr lang="en-US" dirty="0"/>
              <a:t>Retest knowledge</a:t>
            </a:r>
          </a:p>
          <a:p>
            <a:pPr marL="514350" indent="-514350">
              <a:buFont typeface="+mj-lt"/>
              <a:buAutoNum type="arabicPeriod"/>
            </a:pPr>
            <a:endParaRPr lang="en-US" dirty="0"/>
          </a:p>
          <a:p>
            <a:pPr marL="514350" indent="-514350">
              <a:buFont typeface="+mj-lt"/>
              <a:buAutoNum type="arabicPeriod"/>
            </a:pPr>
            <a:r>
              <a:rPr lang="en-US" dirty="0"/>
              <a:t>Remediate as necessary</a:t>
            </a:r>
          </a:p>
          <a:p>
            <a:pPr marL="514350" indent="-514350">
              <a:buFont typeface="+mj-lt"/>
              <a:buAutoNum type="arabicPeriod"/>
            </a:pPr>
            <a:endParaRPr lang="en-US" dirty="0"/>
          </a:p>
          <a:p>
            <a:pPr marL="514350" indent="-514350">
              <a:buFont typeface="+mj-lt"/>
              <a:buAutoNum type="arabicPeriod"/>
            </a:pPr>
            <a:r>
              <a:rPr lang="en-US" dirty="0"/>
              <a:t>Repeat Steps 2-4 annually</a:t>
            </a:r>
          </a:p>
          <a:p>
            <a:pPr marL="0" indent="0">
              <a:buNone/>
            </a:pPr>
            <a:endParaRPr lang="en-US" dirty="0"/>
          </a:p>
          <a:p>
            <a:pPr marL="0" indent="0">
              <a:buNone/>
            </a:pPr>
            <a:r>
              <a:rPr lang="en-US" sz="3800" b="1" dirty="0"/>
              <a:t>Don’t Ever Stop!</a:t>
            </a:r>
          </a:p>
        </p:txBody>
      </p:sp>
      <p:pic>
        <p:nvPicPr>
          <p:cNvPr id="5" name="Content Placeholder 4">
            <a:extLst>
              <a:ext uri="{FF2B5EF4-FFF2-40B4-BE49-F238E27FC236}">
                <a16:creationId xmlns:a16="http://schemas.microsoft.com/office/drawing/2014/main" id="{37BEB287-7CAB-478C-B1F8-511CF929334B}"/>
              </a:ext>
            </a:extLst>
          </p:cNvPr>
          <p:cNvPicPr>
            <a:picLocks noGrp="1" noChangeAspect="1"/>
          </p:cNvPicPr>
          <p:nvPr>
            <p:ph sz="half" idx="2"/>
          </p:nvPr>
        </p:nvPicPr>
        <p:blipFill>
          <a:blip r:embed="rId2"/>
          <a:stretch>
            <a:fillRect/>
          </a:stretch>
        </p:blipFill>
        <p:spPr>
          <a:xfrm>
            <a:off x="6172200" y="2117200"/>
            <a:ext cx="5477858" cy="3077370"/>
          </a:xfrm>
          <a:prstGeom prst="rect">
            <a:avLst/>
          </a:prstGeom>
        </p:spPr>
      </p:pic>
      <p:sp>
        <p:nvSpPr>
          <p:cNvPr id="4" name="Title 3">
            <a:extLst>
              <a:ext uri="{FF2B5EF4-FFF2-40B4-BE49-F238E27FC236}">
                <a16:creationId xmlns:a16="http://schemas.microsoft.com/office/drawing/2014/main" id="{3E98F621-0868-4A13-B434-63840B8B1378}"/>
              </a:ext>
            </a:extLst>
          </p:cNvPr>
          <p:cNvSpPr>
            <a:spLocks noGrp="1"/>
          </p:cNvSpPr>
          <p:nvPr>
            <p:ph type="title"/>
          </p:nvPr>
        </p:nvSpPr>
        <p:spPr/>
        <p:txBody>
          <a:bodyPr/>
          <a:lstStyle/>
          <a:p>
            <a:r>
              <a:rPr lang="en-US" dirty="0"/>
              <a:t>Cyber Awareness Compliance</a:t>
            </a:r>
          </a:p>
        </p:txBody>
      </p:sp>
    </p:spTree>
    <p:extLst>
      <p:ext uri="{BB962C8B-B14F-4D97-AF65-F5344CB8AC3E}">
        <p14:creationId xmlns:p14="http://schemas.microsoft.com/office/powerpoint/2010/main" val="3956452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5D1F62-F296-4DDC-993A-649776E40D65}"/>
              </a:ext>
            </a:extLst>
          </p:cNvPr>
          <p:cNvSpPr>
            <a:spLocks noGrp="1"/>
          </p:cNvSpPr>
          <p:nvPr>
            <p:ph sz="half" idx="1"/>
          </p:nvPr>
        </p:nvSpPr>
        <p:spPr/>
        <p:txBody>
          <a:bodyPr>
            <a:normAutofit lnSpcReduction="10000"/>
          </a:bodyPr>
          <a:lstStyle/>
          <a:p>
            <a:pPr marL="0" indent="0">
              <a:buNone/>
            </a:pPr>
            <a:r>
              <a:rPr lang="en-US" sz="3500" b="1" dirty="0"/>
              <a:t>DO THE FOLLOWING:</a:t>
            </a:r>
            <a:endParaRPr lang="en-US" dirty="0"/>
          </a:p>
          <a:p>
            <a:endParaRPr lang="en-US" dirty="0"/>
          </a:p>
          <a:p>
            <a:r>
              <a:rPr lang="en-US" dirty="0"/>
              <a:t>STOP – cease what you are doing immediately</a:t>
            </a:r>
          </a:p>
          <a:p>
            <a:endParaRPr lang="en-US" dirty="0"/>
          </a:p>
          <a:p>
            <a:r>
              <a:rPr lang="en-US" dirty="0"/>
              <a:t>Think – question the conditions of the situation</a:t>
            </a:r>
          </a:p>
          <a:p>
            <a:endParaRPr lang="en-US" dirty="0"/>
          </a:p>
          <a:p>
            <a:r>
              <a:rPr lang="en-US" dirty="0"/>
              <a:t>Act – either proceed as normal or inform the appropriate persons</a:t>
            </a:r>
          </a:p>
        </p:txBody>
      </p:sp>
      <p:sp>
        <p:nvSpPr>
          <p:cNvPr id="4" name="Title 3">
            <a:extLst>
              <a:ext uri="{FF2B5EF4-FFF2-40B4-BE49-F238E27FC236}">
                <a16:creationId xmlns:a16="http://schemas.microsoft.com/office/drawing/2014/main" id="{E87B02B3-487C-4270-AEDF-2A41C128ED81}"/>
              </a:ext>
            </a:extLst>
          </p:cNvPr>
          <p:cNvSpPr>
            <a:spLocks noGrp="1"/>
          </p:cNvSpPr>
          <p:nvPr>
            <p:ph type="title"/>
          </p:nvPr>
        </p:nvSpPr>
        <p:spPr/>
        <p:txBody>
          <a:bodyPr/>
          <a:lstStyle/>
          <a:p>
            <a:r>
              <a:rPr lang="en-US" dirty="0"/>
              <a:t>And When in Question</a:t>
            </a:r>
          </a:p>
        </p:txBody>
      </p:sp>
      <p:pic>
        <p:nvPicPr>
          <p:cNvPr id="5" name="Picture 2" descr="Safety Graphic Stop Think Act - Dellbrook | JKS">
            <a:extLst>
              <a:ext uri="{FF2B5EF4-FFF2-40B4-BE49-F238E27FC236}">
                <a16:creationId xmlns:a16="http://schemas.microsoft.com/office/drawing/2014/main" id="{9228D830-6A19-4CF8-8C6B-DFC7EDDCBAA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845891"/>
            <a:ext cx="5181600" cy="3453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26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F16CE1-3C37-4E35-A7AA-F0CC19F96496}"/>
              </a:ext>
            </a:extLst>
          </p:cNvPr>
          <p:cNvSpPr>
            <a:spLocks noGrp="1"/>
          </p:cNvSpPr>
          <p:nvPr>
            <p:ph sz="half" idx="1"/>
          </p:nvPr>
        </p:nvSpPr>
        <p:spPr/>
        <p:txBody>
          <a:bodyPr>
            <a:normAutofit fontScale="77500" lnSpcReduction="20000"/>
          </a:bodyPr>
          <a:lstStyle/>
          <a:p>
            <a:pPr marL="0" indent="0">
              <a:buNone/>
            </a:pPr>
            <a:endParaRPr lang="en-GB" sz="4400" b="1" dirty="0"/>
          </a:p>
          <a:p>
            <a:endParaRPr lang="en-GB" dirty="0"/>
          </a:p>
          <a:p>
            <a:r>
              <a:rPr lang="en-GB" dirty="0"/>
              <a:t>Company-wide cyber awareness training program can </a:t>
            </a:r>
            <a:r>
              <a:rPr lang="en-GB" sz="4400" b="1" dirty="0"/>
              <a:t>reduce incidents by up to 70%</a:t>
            </a:r>
          </a:p>
          <a:p>
            <a:pPr marL="0" indent="0">
              <a:buNone/>
            </a:pPr>
            <a:endParaRPr lang="en-GB" sz="4400" b="1" dirty="0"/>
          </a:p>
          <a:p>
            <a:r>
              <a:rPr lang="en-GB" dirty="0"/>
              <a:t>Organizations who have implemented company-wide cyber awareness programs can submit to </a:t>
            </a:r>
            <a:r>
              <a:rPr lang="en-GB" sz="4400" b="1" dirty="0"/>
              <a:t>reduce cybersecurity insurance premiums</a:t>
            </a:r>
          </a:p>
        </p:txBody>
      </p:sp>
      <p:pic>
        <p:nvPicPr>
          <p:cNvPr id="6" name="Content Placeholder 5" descr="A close up of an umbrella&#10;&#10;Description automatically generated">
            <a:extLst>
              <a:ext uri="{FF2B5EF4-FFF2-40B4-BE49-F238E27FC236}">
                <a16:creationId xmlns:a16="http://schemas.microsoft.com/office/drawing/2014/main" id="{1B35C3D3-75C4-455B-A1D0-A4A006CD847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199" y="2277268"/>
            <a:ext cx="5676089" cy="2838045"/>
          </a:xfrm>
        </p:spPr>
      </p:pic>
      <p:sp>
        <p:nvSpPr>
          <p:cNvPr id="3" name="Title 2">
            <a:extLst>
              <a:ext uri="{FF2B5EF4-FFF2-40B4-BE49-F238E27FC236}">
                <a16:creationId xmlns:a16="http://schemas.microsoft.com/office/drawing/2014/main" id="{51ED6054-411B-438A-9F56-4E7CA902649A}"/>
              </a:ext>
            </a:extLst>
          </p:cNvPr>
          <p:cNvSpPr>
            <a:spLocks noGrp="1"/>
          </p:cNvSpPr>
          <p:nvPr>
            <p:ph type="title"/>
          </p:nvPr>
        </p:nvSpPr>
        <p:spPr/>
        <p:txBody>
          <a:bodyPr>
            <a:normAutofit/>
          </a:bodyPr>
          <a:lstStyle/>
          <a:p>
            <a:r>
              <a:rPr lang="en-US" dirty="0"/>
              <a:t>The Benefits</a:t>
            </a:r>
          </a:p>
        </p:txBody>
      </p:sp>
    </p:spTree>
    <p:extLst>
      <p:ext uri="{BB962C8B-B14F-4D97-AF65-F5344CB8AC3E}">
        <p14:creationId xmlns:p14="http://schemas.microsoft.com/office/powerpoint/2010/main" val="3493824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53305C-B561-4BFA-8504-73AF337B33D5}"/>
              </a:ext>
            </a:extLst>
          </p:cNvPr>
          <p:cNvSpPr>
            <a:spLocks noGrp="1"/>
          </p:cNvSpPr>
          <p:nvPr>
            <p:ph sz="half" idx="1"/>
          </p:nvPr>
        </p:nvSpPr>
        <p:spPr/>
        <p:txBody>
          <a:bodyPr/>
          <a:lstStyle/>
          <a:p>
            <a:endParaRPr lang="en-US" dirty="0"/>
          </a:p>
          <a:p>
            <a:endParaRPr lang="en-US" dirty="0"/>
          </a:p>
          <a:p>
            <a:r>
              <a:rPr lang="en-US" dirty="0"/>
              <a:t>Cyber Insurance Companies</a:t>
            </a:r>
          </a:p>
          <a:p>
            <a:r>
              <a:rPr lang="en-US" dirty="0"/>
              <a:t>International Regulations</a:t>
            </a:r>
          </a:p>
          <a:p>
            <a:r>
              <a:rPr lang="en-US" dirty="0"/>
              <a:t>National/State Laws</a:t>
            </a:r>
          </a:p>
          <a:p>
            <a:r>
              <a:rPr lang="en-US" dirty="0"/>
              <a:t>Industry Regulations</a:t>
            </a:r>
          </a:p>
          <a:p>
            <a:r>
              <a:rPr lang="en-US" dirty="0"/>
              <a:t>Company Policy</a:t>
            </a:r>
          </a:p>
          <a:p>
            <a:endParaRPr lang="en-US" dirty="0"/>
          </a:p>
        </p:txBody>
      </p:sp>
      <p:pic>
        <p:nvPicPr>
          <p:cNvPr id="6" name="Content Placeholder 5" descr="A person wearing headphones&#10;&#10;Description automatically generated with medium confidence">
            <a:extLst>
              <a:ext uri="{FF2B5EF4-FFF2-40B4-BE49-F238E27FC236}">
                <a16:creationId xmlns:a16="http://schemas.microsoft.com/office/drawing/2014/main" id="{7802A029-2414-463B-B6A4-1E244A8FB35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845469"/>
            <a:ext cx="5683818" cy="3789212"/>
          </a:xfrm>
        </p:spPr>
      </p:pic>
      <p:sp>
        <p:nvSpPr>
          <p:cNvPr id="4" name="Title 3">
            <a:extLst>
              <a:ext uri="{FF2B5EF4-FFF2-40B4-BE49-F238E27FC236}">
                <a16:creationId xmlns:a16="http://schemas.microsoft.com/office/drawing/2014/main" id="{1E11339A-3C1B-4B18-817A-B8B4D43E21F0}"/>
              </a:ext>
            </a:extLst>
          </p:cNvPr>
          <p:cNvSpPr>
            <a:spLocks noGrp="1"/>
          </p:cNvSpPr>
          <p:nvPr>
            <p:ph type="title"/>
          </p:nvPr>
        </p:nvSpPr>
        <p:spPr/>
        <p:txBody>
          <a:bodyPr>
            <a:normAutofit fontScale="90000"/>
          </a:bodyPr>
          <a:lstStyle/>
          <a:p>
            <a:r>
              <a:rPr lang="en-US" dirty="0"/>
              <a:t>WHO REQUIRES CYBER AWARENESS TRAINING?</a:t>
            </a:r>
          </a:p>
        </p:txBody>
      </p:sp>
    </p:spTree>
    <p:extLst>
      <p:ext uri="{BB962C8B-B14F-4D97-AF65-F5344CB8AC3E}">
        <p14:creationId xmlns:p14="http://schemas.microsoft.com/office/powerpoint/2010/main" val="1512439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9F8879C8-8935-416E-AB91-5A3C2601586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814902"/>
            <a:ext cx="5181600" cy="1515533"/>
          </a:xfrm>
        </p:spPr>
      </p:pic>
      <p:sp>
        <p:nvSpPr>
          <p:cNvPr id="4" name="Content Placeholder 3">
            <a:extLst>
              <a:ext uri="{FF2B5EF4-FFF2-40B4-BE49-F238E27FC236}">
                <a16:creationId xmlns:a16="http://schemas.microsoft.com/office/drawing/2014/main" id="{A5F30F5A-1208-43BC-A5CB-7EC0675A629B}"/>
              </a:ext>
            </a:extLst>
          </p:cNvPr>
          <p:cNvSpPr>
            <a:spLocks noGrp="1"/>
          </p:cNvSpPr>
          <p:nvPr>
            <p:ph sz="half" idx="2"/>
          </p:nvPr>
        </p:nvSpPr>
        <p:spPr>
          <a:xfrm>
            <a:off x="6172200" y="1139779"/>
            <a:ext cx="5724728" cy="5163744"/>
          </a:xfrm>
        </p:spPr>
        <p:txBody>
          <a:bodyPr>
            <a:normAutofit fontScale="77500" lnSpcReduction="20000"/>
          </a:bodyPr>
          <a:lstStyle/>
          <a:p>
            <a:r>
              <a:rPr lang="en-US" dirty="0"/>
              <a:t>Description</a:t>
            </a:r>
          </a:p>
          <a:p>
            <a:pPr lvl="1"/>
            <a:r>
              <a:rPr lang="en-GB" dirty="0"/>
              <a:t>Enables your employees to identify the most common risks involved in using conventional, mobile, and cloud technologies, as well as how to protect themselves and your organization from cyber threats</a:t>
            </a:r>
          </a:p>
          <a:p>
            <a:endParaRPr lang="en-US" dirty="0"/>
          </a:p>
          <a:p>
            <a:r>
              <a:rPr lang="en-US" dirty="0"/>
              <a:t>Target Audience</a:t>
            </a:r>
          </a:p>
          <a:p>
            <a:pPr lvl="1"/>
            <a:r>
              <a:rPr lang="en-GB" dirty="0"/>
              <a:t>This credential is designed for all end-users of computers, mobile devices, networks, and the Internet to ensure they can use technology safely to minimize security risks.</a:t>
            </a:r>
          </a:p>
          <a:p>
            <a:endParaRPr lang="en-GB" dirty="0"/>
          </a:p>
          <a:p>
            <a:r>
              <a:rPr lang="en-GB" dirty="0"/>
              <a:t>Knowledge Assessed</a:t>
            </a:r>
          </a:p>
          <a:p>
            <a:pPr lvl="1"/>
            <a:r>
              <a:rPr lang="en-GB" dirty="0"/>
              <a:t>Compliance = 16%</a:t>
            </a:r>
          </a:p>
          <a:p>
            <a:pPr lvl="1"/>
            <a:r>
              <a:rPr lang="en-GB" dirty="0"/>
              <a:t>Social Engineering = 32%</a:t>
            </a:r>
          </a:p>
          <a:p>
            <a:pPr lvl="1"/>
            <a:r>
              <a:rPr lang="en-US" dirty="0"/>
              <a:t>Device and Data Protection = 24%</a:t>
            </a:r>
          </a:p>
          <a:p>
            <a:pPr lvl="1"/>
            <a:r>
              <a:rPr lang="en-US" dirty="0"/>
              <a:t>Online Security = 28%</a:t>
            </a:r>
          </a:p>
        </p:txBody>
      </p:sp>
      <p:sp>
        <p:nvSpPr>
          <p:cNvPr id="3" name="Title 2">
            <a:extLst>
              <a:ext uri="{FF2B5EF4-FFF2-40B4-BE49-F238E27FC236}">
                <a16:creationId xmlns:a16="http://schemas.microsoft.com/office/drawing/2014/main" id="{2BD97BC9-B4F5-4182-8E92-4F0FD245542E}"/>
              </a:ext>
            </a:extLst>
          </p:cNvPr>
          <p:cNvSpPr>
            <a:spLocks noGrp="1"/>
          </p:cNvSpPr>
          <p:nvPr>
            <p:ph type="title"/>
          </p:nvPr>
        </p:nvSpPr>
        <p:spPr/>
        <p:txBody>
          <a:bodyPr/>
          <a:lstStyle/>
          <a:p>
            <a:r>
              <a:rPr lang="en-US" dirty="0"/>
              <a:t>CyberSAFE</a:t>
            </a:r>
          </a:p>
        </p:txBody>
      </p:sp>
    </p:spTree>
    <p:extLst>
      <p:ext uri="{BB962C8B-B14F-4D97-AF65-F5344CB8AC3E}">
        <p14:creationId xmlns:p14="http://schemas.microsoft.com/office/powerpoint/2010/main" val="2484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32594EE-FD73-4A95-9C8D-FD1F79FEB7D0}"/>
              </a:ext>
            </a:extLst>
          </p:cNvPr>
          <p:cNvPicPr>
            <a:picLocks noGrp="1" noChangeAspect="1"/>
          </p:cNvPicPr>
          <p:nvPr>
            <p:ph sz="half" idx="1"/>
          </p:nvPr>
        </p:nvPicPr>
        <p:blipFill>
          <a:blip r:embed="rId3"/>
          <a:stretch>
            <a:fillRect/>
          </a:stretch>
        </p:blipFill>
        <p:spPr>
          <a:xfrm>
            <a:off x="1438483" y="2490535"/>
            <a:ext cx="3981033" cy="2164268"/>
          </a:xfrm>
          <a:prstGeom prst="rect">
            <a:avLst/>
          </a:prstGeom>
        </p:spPr>
      </p:pic>
      <p:sp>
        <p:nvSpPr>
          <p:cNvPr id="2" name="Content Placeholder 1">
            <a:extLst>
              <a:ext uri="{FF2B5EF4-FFF2-40B4-BE49-F238E27FC236}">
                <a16:creationId xmlns:a16="http://schemas.microsoft.com/office/drawing/2014/main" id="{AED50CE0-10D1-4A7C-A643-944048D282C8}"/>
              </a:ext>
            </a:extLst>
          </p:cNvPr>
          <p:cNvSpPr>
            <a:spLocks noGrp="1"/>
          </p:cNvSpPr>
          <p:nvPr>
            <p:ph sz="half" idx="2"/>
          </p:nvPr>
        </p:nvSpPr>
        <p:spPr/>
        <p:txBody>
          <a:bodyPr/>
          <a:lstStyle/>
          <a:p>
            <a:pPr marL="0" indent="0" algn="l">
              <a:buNone/>
            </a:pPr>
            <a:r>
              <a:rPr lang="en-US" b="1" i="0" dirty="0">
                <a:solidFill>
                  <a:srgbClr val="232333"/>
                </a:solidFill>
                <a:effectLst/>
                <a:latin typeface="Lato"/>
              </a:rPr>
              <a:t>QUESTION: What is not a digital form of social engineering? (Multiple Choice / Single Answer)</a:t>
            </a:r>
          </a:p>
          <a:p>
            <a:pPr algn="l"/>
            <a:r>
              <a:rPr lang="en-US" b="0" i="0" dirty="0">
                <a:solidFill>
                  <a:srgbClr val="232333"/>
                </a:solidFill>
                <a:effectLst/>
                <a:latin typeface="Lato"/>
              </a:rPr>
              <a:t>Answer 1: Phishing</a:t>
            </a:r>
          </a:p>
          <a:p>
            <a:pPr algn="l"/>
            <a:r>
              <a:rPr lang="en-US" b="0" i="0" dirty="0">
                <a:solidFill>
                  <a:srgbClr val="232333"/>
                </a:solidFill>
                <a:effectLst/>
                <a:latin typeface="Lato"/>
              </a:rPr>
              <a:t>Answer 2: Smishing</a:t>
            </a:r>
          </a:p>
          <a:p>
            <a:pPr algn="l"/>
            <a:r>
              <a:rPr lang="en-US" b="0" i="0" dirty="0">
                <a:solidFill>
                  <a:srgbClr val="232333"/>
                </a:solidFill>
                <a:effectLst/>
                <a:latin typeface="Lato"/>
              </a:rPr>
              <a:t>Answer 3: </a:t>
            </a:r>
            <a:r>
              <a:rPr lang="en-US" b="0" i="0" dirty="0" err="1">
                <a:solidFill>
                  <a:srgbClr val="232333"/>
                </a:solidFill>
                <a:effectLst/>
                <a:latin typeface="Lato"/>
              </a:rPr>
              <a:t>Tailgaiting</a:t>
            </a:r>
            <a:endParaRPr lang="en-US" b="0" i="0" dirty="0">
              <a:solidFill>
                <a:srgbClr val="232333"/>
              </a:solidFill>
              <a:effectLst/>
              <a:latin typeface="Lato"/>
            </a:endParaRPr>
          </a:p>
          <a:p>
            <a:pPr algn="l"/>
            <a:r>
              <a:rPr lang="en-US" b="0" i="0" dirty="0">
                <a:solidFill>
                  <a:srgbClr val="232333"/>
                </a:solidFill>
                <a:effectLst/>
                <a:latin typeface="Lato"/>
              </a:rPr>
              <a:t>Answer 4: Vishing</a:t>
            </a:r>
          </a:p>
          <a:p>
            <a:pPr marL="0" indent="0">
              <a:buNone/>
            </a:pPr>
            <a:endParaRPr lang="en-US" dirty="0"/>
          </a:p>
        </p:txBody>
      </p:sp>
      <p:sp>
        <p:nvSpPr>
          <p:cNvPr id="3" name="Title 2">
            <a:extLst>
              <a:ext uri="{FF2B5EF4-FFF2-40B4-BE49-F238E27FC236}">
                <a16:creationId xmlns:a16="http://schemas.microsoft.com/office/drawing/2014/main" id="{10C9F689-9D51-4D3D-9A91-015C4F95DA8A}"/>
              </a:ext>
            </a:extLst>
          </p:cNvPr>
          <p:cNvSpPr>
            <a:spLocks noGrp="1"/>
          </p:cNvSpPr>
          <p:nvPr>
            <p:ph type="title"/>
          </p:nvPr>
        </p:nvSpPr>
        <p:spPr/>
        <p:txBody>
          <a:bodyPr/>
          <a:lstStyle/>
          <a:p>
            <a:r>
              <a:rPr lang="en-US" dirty="0"/>
              <a:t>POLL</a:t>
            </a:r>
          </a:p>
        </p:txBody>
      </p:sp>
    </p:spTree>
    <p:extLst>
      <p:ext uri="{BB962C8B-B14F-4D97-AF65-F5344CB8AC3E}">
        <p14:creationId xmlns:p14="http://schemas.microsoft.com/office/powerpoint/2010/main" val="2982009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189538-2E24-451A-8DFC-A16394744A59}"/>
              </a:ext>
            </a:extLst>
          </p:cNvPr>
          <p:cNvSpPr/>
          <p:nvPr/>
        </p:nvSpPr>
        <p:spPr>
          <a:xfrm>
            <a:off x="0" y="0"/>
            <a:ext cx="12192000" cy="5462177"/>
          </a:xfrm>
          <a:prstGeom prst="rect">
            <a:avLst/>
          </a:prstGeom>
          <a:solidFill>
            <a:srgbClr val="1B37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p:txBody>
          <a:bodyPr/>
          <a:lstStyle/>
          <a:p>
            <a:r>
              <a:rPr lang="en-US" dirty="0">
                <a:solidFill>
                  <a:schemeClr val="bg1"/>
                </a:solidFill>
              </a:rPr>
              <a:t>Q&amp;A</a:t>
            </a:r>
          </a:p>
        </p:txBody>
      </p:sp>
      <p:sp>
        <p:nvSpPr>
          <p:cNvPr id="5" name="Subtitle 4"/>
          <p:cNvSpPr>
            <a:spLocks noGrp="1"/>
          </p:cNvSpPr>
          <p:nvPr>
            <p:ph type="subTitle" idx="1"/>
          </p:nvPr>
        </p:nvSpPr>
        <p:spPr/>
        <p:txBody>
          <a:bodyPr/>
          <a:lstStyle/>
          <a:p>
            <a:r>
              <a:rPr lang="en-US" dirty="0">
                <a:solidFill>
                  <a:schemeClr val="bg1"/>
                </a:solidFill>
              </a:rPr>
              <a:t>THINK. BUILD. SECURE.</a:t>
            </a:r>
          </a:p>
        </p:txBody>
      </p:sp>
    </p:spTree>
    <p:extLst>
      <p:ext uri="{BB962C8B-B14F-4D97-AF65-F5344CB8AC3E}">
        <p14:creationId xmlns:p14="http://schemas.microsoft.com/office/powerpoint/2010/main" val="570077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633BA60-2D91-4146-B84D-BCCC522CA418}"/>
              </a:ext>
            </a:extLst>
          </p:cNvPr>
          <p:cNvSpPr>
            <a:spLocks noGrp="1"/>
          </p:cNvSpPr>
          <p:nvPr>
            <p:ph idx="1"/>
          </p:nvPr>
        </p:nvSpPr>
        <p:spPr>
          <a:xfrm>
            <a:off x="838200" y="1146220"/>
            <a:ext cx="7240929" cy="5049793"/>
          </a:xfrm>
        </p:spPr>
        <p:txBody>
          <a:bodyPr>
            <a:normAutofit/>
          </a:bodyPr>
          <a:lstStyle/>
          <a:p>
            <a:pPr>
              <a:lnSpc>
                <a:spcPct val="100000"/>
              </a:lnSpc>
            </a:pPr>
            <a:endParaRPr lang="en-US" sz="1600" b="1" dirty="0"/>
          </a:p>
          <a:p>
            <a:pPr marL="0" indent="0">
              <a:lnSpc>
                <a:spcPct val="100000"/>
              </a:lnSpc>
              <a:buNone/>
            </a:pPr>
            <a:r>
              <a:rPr lang="en-US" sz="3600" b="1" dirty="0">
                <a:latin typeface="Bahnschrift SemiBold" panose="020B0502040204020203" pitchFamily="34" charset="0"/>
              </a:rPr>
              <a:t>Check your cyber knowledge</a:t>
            </a:r>
          </a:p>
          <a:p>
            <a:pPr marL="0" indent="0">
              <a:lnSpc>
                <a:spcPct val="100000"/>
              </a:lnSpc>
              <a:buNone/>
            </a:pPr>
            <a:r>
              <a:rPr lang="en-US" sz="2400" dirty="0">
                <a:latin typeface="+mn-lt"/>
              </a:rPr>
              <a:t>Measure your level of preparedness against cyber threats with our complimentary CyberSAFE Readiness Assessment. This tool was designed to measure knowledge of hot to detect and avoid imminent cyber threats.</a:t>
            </a:r>
          </a:p>
          <a:p>
            <a:pPr marL="0" indent="0">
              <a:lnSpc>
                <a:spcPct val="100000"/>
              </a:lnSpc>
              <a:buNone/>
            </a:pPr>
            <a:r>
              <a:rPr lang="en-US" sz="2400" dirty="0">
                <a:latin typeface="+mn-lt"/>
              </a:rPr>
              <a:t>Redeem your free access </a:t>
            </a:r>
            <a:r>
              <a:rPr lang="en-US" sz="2400">
                <a:latin typeface="+mn-lt"/>
              </a:rPr>
              <a:t>key (##########) </a:t>
            </a:r>
            <a:r>
              <a:rPr lang="en-US" sz="2400" dirty="0">
                <a:latin typeface="+mn-lt"/>
              </a:rPr>
              <a:t>at https://lochoice.com.</a:t>
            </a:r>
          </a:p>
          <a:p>
            <a:pPr marL="0" indent="0">
              <a:lnSpc>
                <a:spcPct val="100000"/>
              </a:lnSpc>
              <a:buNone/>
            </a:pPr>
            <a:endParaRPr lang="en-US" sz="3600" b="1" dirty="0">
              <a:latin typeface="Bahnschrift SemiBold" panose="020B0502040204020203" pitchFamily="34" charset="0"/>
            </a:endParaRPr>
          </a:p>
          <a:p>
            <a:pPr marL="285750" indent="-285750">
              <a:lnSpc>
                <a:spcPct val="100000"/>
              </a:lnSpc>
              <a:buFont typeface="Wingdings" panose="05000000000000000000" pitchFamily="2" charset="2"/>
              <a:buChar char="§"/>
            </a:pPr>
            <a:endParaRPr lang="en-US" sz="4400" b="1" dirty="0">
              <a:latin typeface="Bahnschrift SemiBold" panose="020B0502040204020203" pitchFamily="34" charset="0"/>
            </a:endParaRPr>
          </a:p>
        </p:txBody>
      </p:sp>
      <p:sp>
        <p:nvSpPr>
          <p:cNvPr id="5" name="Title 4">
            <a:extLst>
              <a:ext uri="{FF2B5EF4-FFF2-40B4-BE49-F238E27FC236}">
                <a16:creationId xmlns:a16="http://schemas.microsoft.com/office/drawing/2014/main" id="{3EEFBC19-3FBF-49BB-A850-4C35AD691EBC}"/>
              </a:ext>
            </a:extLst>
          </p:cNvPr>
          <p:cNvSpPr>
            <a:spLocks noGrp="1"/>
          </p:cNvSpPr>
          <p:nvPr>
            <p:ph type="title"/>
          </p:nvPr>
        </p:nvSpPr>
        <p:spPr/>
        <p:txBody>
          <a:bodyPr>
            <a:normAutofit/>
          </a:bodyPr>
          <a:lstStyle/>
          <a:p>
            <a:r>
              <a:rPr lang="en-US" sz="3600" dirty="0">
                <a:solidFill>
                  <a:schemeClr val="bg1"/>
                </a:solidFill>
              </a:rPr>
              <a:t>Readiness Assessment</a:t>
            </a:r>
          </a:p>
        </p:txBody>
      </p:sp>
      <p:pic>
        <p:nvPicPr>
          <p:cNvPr id="3" name="Picture 2" descr="A close up of a sign&#10;&#10;Description automatically generated">
            <a:extLst>
              <a:ext uri="{FF2B5EF4-FFF2-40B4-BE49-F238E27FC236}">
                <a16:creationId xmlns:a16="http://schemas.microsoft.com/office/drawing/2014/main" id="{D9AD4C53-9247-45FD-9DD9-05E9247A7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387" y="2288780"/>
            <a:ext cx="2849347" cy="2764671"/>
          </a:xfrm>
          <a:prstGeom prst="rect">
            <a:avLst/>
          </a:prstGeom>
        </p:spPr>
      </p:pic>
    </p:spTree>
    <p:extLst>
      <p:ext uri="{BB962C8B-B14F-4D97-AF65-F5344CB8AC3E}">
        <p14:creationId xmlns:p14="http://schemas.microsoft.com/office/powerpoint/2010/main" val="1874647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EFBC19-3FBF-49BB-A850-4C35AD691EBC}"/>
              </a:ext>
            </a:extLst>
          </p:cNvPr>
          <p:cNvSpPr>
            <a:spLocks noGrp="1"/>
          </p:cNvSpPr>
          <p:nvPr>
            <p:ph type="title"/>
          </p:nvPr>
        </p:nvSpPr>
        <p:spPr/>
        <p:txBody>
          <a:bodyPr/>
          <a:lstStyle/>
          <a:p>
            <a:r>
              <a:rPr lang="en-US" dirty="0"/>
              <a:t>EXAM CANDIDATES ACROSS INDUSTRY</a:t>
            </a:r>
          </a:p>
        </p:txBody>
      </p:sp>
      <p:pic>
        <p:nvPicPr>
          <p:cNvPr id="4" name="Graphic 3">
            <a:extLst>
              <a:ext uri="{FF2B5EF4-FFF2-40B4-BE49-F238E27FC236}">
                <a16:creationId xmlns:a16="http://schemas.microsoft.com/office/drawing/2014/main" id="{2967F7B9-71C3-475B-9544-DD47FCB147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5833" y="1474828"/>
            <a:ext cx="1684978" cy="546956"/>
          </a:xfrm>
          <a:prstGeom prst="rect">
            <a:avLst/>
          </a:prstGeom>
        </p:spPr>
      </p:pic>
      <p:pic>
        <p:nvPicPr>
          <p:cNvPr id="7" name="Graphic 6">
            <a:extLst>
              <a:ext uri="{FF2B5EF4-FFF2-40B4-BE49-F238E27FC236}">
                <a16:creationId xmlns:a16="http://schemas.microsoft.com/office/drawing/2014/main" id="{64889B76-E3B5-4A48-970C-6CB51491DF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22221" y="1551436"/>
            <a:ext cx="1794991" cy="393740"/>
          </a:xfrm>
          <a:prstGeom prst="rect">
            <a:avLst/>
          </a:prstGeom>
        </p:spPr>
      </p:pic>
      <p:pic>
        <p:nvPicPr>
          <p:cNvPr id="8" name="Picture 7" descr="A picture containing drawing, room&#10;&#10;Description automatically generated">
            <a:extLst>
              <a:ext uri="{FF2B5EF4-FFF2-40B4-BE49-F238E27FC236}">
                <a16:creationId xmlns:a16="http://schemas.microsoft.com/office/drawing/2014/main" id="{6D0F946D-8282-4C52-98C6-3B510563D6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64057" y="3810232"/>
            <a:ext cx="1935119" cy="586813"/>
          </a:xfrm>
          <a:prstGeom prst="rect">
            <a:avLst/>
          </a:prstGeom>
        </p:spPr>
      </p:pic>
      <p:pic>
        <p:nvPicPr>
          <p:cNvPr id="9" name="Graphic 8">
            <a:extLst>
              <a:ext uri="{FF2B5EF4-FFF2-40B4-BE49-F238E27FC236}">
                <a16:creationId xmlns:a16="http://schemas.microsoft.com/office/drawing/2014/main" id="{F0DAE523-1590-4A36-96A4-C7263DC3B94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2394" y="2665092"/>
            <a:ext cx="1111856" cy="58681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B8E96D82-59F0-464D-B963-1AE466E9540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84822" y="3657835"/>
            <a:ext cx="2269789" cy="891607"/>
          </a:xfrm>
          <a:prstGeom prst="rect">
            <a:avLst/>
          </a:prstGeom>
        </p:spPr>
      </p:pic>
      <p:pic>
        <p:nvPicPr>
          <p:cNvPr id="12" name="Picture 11" descr="A close up of a sign&#10;&#10;Description automatically generated">
            <a:extLst>
              <a:ext uri="{FF2B5EF4-FFF2-40B4-BE49-F238E27FC236}">
                <a16:creationId xmlns:a16="http://schemas.microsoft.com/office/drawing/2014/main" id="{FBDD2357-812D-45FB-BF42-85D89ECA7C9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6773" y="3572089"/>
            <a:ext cx="1063099" cy="1063099"/>
          </a:xfrm>
          <a:prstGeom prst="rect">
            <a:avLst/>
          </a:prstGeom>
        </p:spPr>
      </p:pic>
      <p:pic>
        <p:nvPicPr>
          <p:cNvPr id="13" name="Picture 2" descr="Image result for US Army">
            <a:extLst>
              <a:ext uri="{FF2B5EF4-FFF2-40B4-BE49-F238E27FC236}">
                <a16:creationId xmlns:a16="http://schemas.microsoft.com/office/drawing/2014/main" id="{E19BBBC6-F958-4E7E-A358-C5B961953AF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4895" y="5019640"/>
            <a:ext cx="826855" cy="1111738"/>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3" descr="A picture containing drawing, table&#10;&#10;Description automatically generated">
            <a:extLst>
              <a:ext uri="{FF2B5EF4-FFF2-40B4-BE49-F238E27FC236}">
                <a16:creationId xmlns:a16="http://schemas.microsoft.com/office/drawing/2014/main" id="{0852A914-C36D-43D3-BD08-D3B9EEEC373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89128" y="2396839"/>
            <a:ext cx="1684977" cy="1123318"/>
          </a:xfrm>
          <a:prstGeom prst="rect">
            <a:avLst/>
          </a:prstGeom>
        </p:spPr>
      </p:pic>
      <p:pic>
        <p:nvPicPr>
          <p:cNvPr id="15" name="Picture 14" descr="A close up of a logo&#10;&#10;Description automatically generated">
            <a:extLst>
              <a:ext uri="{FF2B5EF4-FFF2-40B4-BE49-F238E27FC236}">
                <a16:creationId xmlns:a16="http://schemas.microsoft.com/office/drawing/2014/main" id="{93EE362D-184D-426C-ABFD-99A071E351B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73976" y="2402570"/>
            <a:ext cx="1111856" cy="1111856"/>
          </a:xfrm>
          <a:prstGeom prst="rect">
            <a:avLst/>
          </a:prstGeom>
        </p:spPr>
      </p:pic>
      <p:pic>
        <p:nvPicPr>
          <p:cNvPr id="16" name="Picture 15" descr="A picture containing wheel, drawing&#10;&#10;Description automatically generated">
            <a:extLst>
              <a:ext uri="{FF2B5EF4-FFF2-40B4-BE49-F238E27FC236}">
                <a16:creationId xmlns:a16="http://schemas.microsoft.com/office/drawing/2014/main" id="{5C51C73C-ED76-4D3A-BABA-C7ADEE83C91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971990" y="3882266"/>
            <a:ext cx="2103035" cy="442744"/>
          </a:xfrm>
          <a:prstGeom prst="rect">
            <a:avLst/>
          </a:prstGeom>
        </p:spPr>
      </p:pic>
      <p:pic>
        <p:nvPicPr>
          <p:cNvPr id="17" name="Picture 2">
            <a:extLst>
              <a:ext uri="{FF2B5EF4-FFF2-40B4-BE49-F238E27FC236}">
                <a16:creationId xmlns:a16="http://schemas.microsoft.com/office/drawing/2014/main" id="{2D2B30C7-7118-4795-9CBF-08BDAC9FE38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72509" y="3669757"/>
            <a:ext cx="1314791" cy="867762"/>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Marriott logo and symbol, meaning, history, PNG">
            <a:extLst>
              <a:ext uri="{FF2B5EF4-FFF2-40B4-BE49-F238E27FC236}">
                <a16:creationId xmlns:a16="http://schemas.microsoft.com/office/drawing/2014/main" id="{D09EFBE9-9E78-4C57-9B5D-C7FB5E6B2BC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576210" y="1392444"/>
            <a:ext cx="1710813" cy="7117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iemens logo and symbol, meaning, history, PNG">
            <a:extLst>
              <a:ext uri="{FF2B5EF4-FFF2-40B4-BE49-F238E27FC236}">
                <a16:creationId xmlns:a16="http://schemas.microsoft.com/office/drawing/2014/main" id="{C4E9B800-8729-409B-B8C1-ACABD7A7D89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25337" y="1446784"/>
            <a:ext cx="1809135" cy="60304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 PwC logo evolution. Plus brand colour palette for your… | by Drahomír  Posteby-Mach | Design + Sketch | Medium">
            <a:extLst>
              <a:ext uri="{FF2B5EF4-FFF2-40B4-BE49-F238E27FC236}">
                <a16:creationId xmlns:a16="http://schemas.microsoft.com/office/drawing/2014/main" id="{B19C923D-ABFB-4C99-B177-24061D70ED0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012040" y="4821360"/>
            <a:ext cx="2022935" cy="150829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44E3253A-EF34-45F3-820D-622655BE595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84817" y="2776345"/>
            <a:ext cx="1677380" cy="36430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33A7994-1912-4EFC-ACDD-457D4BE6A5AD}"/>
              </a:ext>
            </a:extLst>
          </p:cNvPr>
          <p:cNvPicPr>
            <a:picLocks noChangeAspect="1"/>
          </p:cNvPicPr>
          <p:nvPr/>
        </p:nvPicPr>
        <p:blipFill>
          <a:blip r:embed="rId21"/>
          <a:stretch>
            <a:fillRect/>
          </a:stretch>
        </p:blipFill>
        <p:spPr>
          <a:xfrm>
            <a:off x="7277404" y="4623009"/>
            <a:ext cx="1905000" cy="1905000"/>
          </a:xfrm>
          <a:prstGeom prst="rect">
            <a:avLst/>
          </a:prstGeom>
        </p:spPr>
      </p:pic>
      <p:pic>
        <p:nvPicPr>
          <p:cNvPr id="2062" name="Picture 14">
            <a:extLst>
              <a:ext uri="{FF2B5EF4-FFF2-40B4-BE49-F238E27FC236}">
                <a16:creationId xmlns:a16="http://schemas.microsoft.com/office/drawing/2014/main" id="{126438A0-2DA3-45F0-B414-34B2710250C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64862" y="1578297"/>
            <a:ext cx="1917290" cy="340019"/>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id="{1CF4C822-1BE7-40D7-B8B5-FE2548655068}"/>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464057" y="5019640"/>
            <a:ext cx="1742153" cy="967863"/>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Blue Cross Blue Shield">
            <a:extLst>
              <a:ext uri="{FF2B5EF4-FFF2-40B4-BE49-F238E27FC236}">
                <a16:creationId xmlns:a16="http://schemas.microsoft.com/office/drawing/2014/main" id="{6AC798E6-855F-420B-8D71-F28EA2F60B2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923408" y="5244567"/>
            <a:ext cx="3192617" cy="6618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PMG LLP">
            <a:extLst>
              <a:ext uri="{FF2B5EF4-FFF2-40B4-BE49-F238E27FC236}">
                <a16:creationId xmlns:a16="http://schemas.microsoft.com/office/drawing/2014/main" id="{E7655039-1C60-4120-B992-0A385F9AAF4D}"/>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547546" y="2577498"/>
            <a:ext cx="1905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933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FEC2B6-3BDD-44BB-A6A7-CEE768C1BD89}"/>
              </a:ext>
            </a:extLst>
          </p:cNvPr>
          <p:cNvSpPr>
            <a:spLocks noGrp="1"/>
          </p:cNvSpPr>
          <p:nvPr>
            <p:ph type="title"/>
          </p:nvPr>
        </p:nvSpPr>
        <p:spPr>
          <a:xfrm>
            <a:off x="839788" y="30287"/>
            <a:ext cx="10515600" cy="884113"/>
          </a:xfrm>
        </p:spPr>
        <p:txBody>
          <a:bodyPr/>
          <a:lstStyle/>
          <a:p>
            <a:r>
              <a:rPr lang="en-US" dirty="0"/>
              <a:t>CERTNEXUS SKILLS ROADMAP</a:t>
            </a:r>
          </a:p>
        </p:txBody>
      </p:sp>
      <p:sp>
        <p:nvSpPr>
          <p:cNvPr id="4" name="TextBox 3">
            <a:extLst>
              <a:ext uri="{FF2B5EF4-FFF2-40B4-BE49-F238E27FC236}">
                <a16:creationId xmlns:a16="http://schemas.microsoft.com/office/drawing/2014/main" id="{E33C7933-C03F-406B-9777-720D66267B74}"/>
              </a:ext>
            </a:extLst>
          </p:cNvPr>
          <p:cNvSpPr txBox="1"/>
          <p:nvPr/>
        </p:nvSpPr>
        <p:spPr>
          <a:xfrm>
            <a:off x="9339840" y="2151727"/>
            <a:ext cx="2787505" cy="2554545"/>
          </a:xfrm>
          <a:prstGeom prst="rect">
            <a:avLst/>
          </a:prstGeom>
          <a:noFill/>
        </p:spPr>
        <p:txBody>
          <a:bodyPr wrap="square" rtlCol="0">
            <a:spAutoFit/>
          </a:bodyPr>
          <a:lstStyle/>
          <a:p>
            <a:r>
              <a:rPr lang="en-US" sz="3200" b="1" dirty="0">
                <a:solidFill>
                  <a:srgbClr val="1B3764"/>
                </a:solidFill>
              </a:rPr>
              <a:t>Narrowing the widening skills gap within emerging technology</a:t>
            </a:r>
          </a:p>
        </p:txBody>
      </p:sp>
      <p:pic>
        <p:nvPicPr>
          <p:cNvPr id="8" name="Picture 7">
            <a:extLst>
              <a:ext uri="{FF2B5EF4-FFF2-40B4-BE49-F238E27FC236}">
                <a16:creationId xmlns:a16="http://schemas.microsoft.com/office/drawing/2014/main" id="{01C9866A-0ABC-453C-ABEC-35070C8B4E44}"/>
              </a:ext>
            </a:extLst>
          </p:cNvPr>
          <p:cNvPicPr>
            <a:picLocks noChangeAspect="1"/>
          </p:cNvPicPr>
          <p:nvPr/>
        </p:nvPicPr>
        <p:blipFill>
          <a:blip r:embed="rId3"/>
          <a:stretch>
            <a:fillRect/>
          </a:stretch>
        </p:blipFill>
        <p:spPr>
          <a:xfrm>
            <a:off x="0" y="1219200"/>
            <a:ext cx="8956708" cy="4984955"/>
          </a:xfrm>
          <a:prstGeom prst="rect">
            <a:avLst/>
          </a:prstGeom>
        </p:spPr>
      </p:pic>
    </p:spTree>
    <p:extLst>
      <p:ext uri="{BB962C8B-B14F-4D97-AF65-F5344CB8AC3E}">
        <p14:creationId xmlns:p14="http://schemas.microsoft.com/office/powerpoint/2010/main" val="128111688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9C9F470D-FC36-41AC-92E7-F8381CDA4225}"/>
              </a:ext>
            </a:extLst>
          </p:cNvPr>
          <p:cNvPicPr>
            <a:picLocks noGrp="1" noChangeAspect="1"/>
          </p:cNvPicPr>
          <p:nvPr>
            <p:ph idx="1"/>
          </p:nvPr>
        </p:nvPicPr>
        <p:blipFill>
          <a:blip r:embed="rId2"/>
          <a:stretch>
            <a:fillRect/>
          </a:stretch>
        </p:blipFill>
        <p:spPr>
          <a:xfrm>
            <a:off x="3136490" y="999670"/>
            <a:ext cx="5751871" cy="5669702"/>
          </a:xfrm>
        </p:spPr>
      </p:pic>
      <p:sp>
        <p:nvSpPr>
          <p:cNvPr id="5" name="Title 4">
            <a:extLst>
              <a:ext uri="{FF2B5EF4-FFF2-40B4-BE49-F238E27FC236}">
                <a16:creationId xmlns:a16="http://schemas.microsoft.com/office/drawing/2014/main" id="{9A663ECC-51EA-4380-A48C-9991ACFEB9A5}"/>
              </a:ext>
            </a:extLst>
          </p:cNvPr>
          <p:cNvSpPr>
            <a:spLocks noGrp="1"/>
          </p:cNvSpPr>
          <p:nvPr>
            <p:ph type="title"/>
          </p:nvPr>
        </p:nvSpPr>
        <p:spPr/>
        <p:txBody>
          <a:bodyPr/>
          <a:lstStyle/>
          <a:p>
            <a:r>
              <a:rPr lang="en-US" dirty="0"/>
              <a:t>CERTNEXUS PATHWAYS BY ROLE</a:t>
            </a:r>
          </a:p>
        </p:txBody>
      </p:sp>
    </p:spTree>
    <p:extLst>
      <p:ext uri="{BB962C8B-B14F-4D97-AF65-F5344CB8AC3E}">
        <p14:creationId xmlns:p14="http://schemas.microsoft.com/office/powerpoint/2010/main" val="2120154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32594EE-FD73-4A95-9C8D-FD1F79FEB7D0}"/>
              </a:ext>
            </a:extLst>
          </p:cNvPr>
          <p:cNvPicPr>
            <a:picLocks noGrp="1" noChangeAspect="1"/>
          </p:cNvPicPr>
          <p:nvPr>
            <p:ph sz="half" idx="1"/>
          </p:nvPr>
        </p:nvPicPr>
        <p:blipFill>
          <a:blip r:embed="rId3"/>
          <a:stretch>
            <a:fillRect/>
          </a:stretch>
        </p:blipFill>
        <p:spPr>
          <a:xfrm>
            <a:off x="1438483" y="2490535"/>
            <a:ext cx="3981033" cy="2164268"/>
          </a:xfrm>
          <a:prstGeom prst="rect">
            <a:avLst/>
          </a:prstGeom>
        </p:spPr>
      </p:pic>
      <p:sp>
        <p:nvSpPr>
          <p:cNvPr id="2" name="Content Placeholder 1">
            <a:extLst>
              <a:ext uri="{FF2B5EF4-FFF2-40B4-BE49-F238E27FC236}">
                <a16:creationId xmlns:a16="http://schemas.microsoft.com/office/drawing/2014/main" id="{FB1AA9DC-059D-43CF-8030-AAC394386813}"/>
              </a:ext>
            </a:extLst>
          </p:cNvPr>
          <p:cNvSpPr>
            <a:spLocks noGrp="1"/>
          </p:cNvSpPr>
          <p:nvPr>
            <p:ph sz="half" idx="2"/>
          </p:nvPr>
        </p:nvSpPr>
        <p:spPr/>
        <p:txBody>
          <a:bodyPr>
            <a:normAutofit lnSpcReduction="10000"/>
          </a:bodyPr>
          <a:lstStyle/>
          <a:p>
            <a:pPr marL="0" indent="0" algn="l">
              <a:buNone/>
            </a:pPr>
            <a:r>
              <a:rPr lang="en-US" b="1" i="0" dirty="0">
                <a:solidFill>
                  <a:srgbClr val="232333"/>
                </a:solidFill>
                <a:effectLst/>
                <a:latin typeface="Lato"/>
              </a:rPr>
              <a:t>QUESTION: What is your role in cybersecurity? (Multiple Choice / Single Answer)</a:t>
            </a:r>
          </a:p>
          <a:p>
            <a:pPr algn="l"/>
            <a:r>
              <a:rPr lang="en-US" b="0" i="0" dirty="0">
                <a:solidFill>
                  <a:srgbClr val="232333"/>
                </a:solidFill>
                <a:effectLst/>
                <a:latin typeface="Lato"/>
              </a:rPr>
              <a:t>Answer 1: </a:t>
            </a:r>
            <a:r>
              <a:rPr lang="en-US" dirty="0">
                <a:solidFill>
                  <a:srgbClr val="232333"/>
                </a:solidFill>
                <a:latin typeface="Lato"/>
              </a:rPr>
              <a:t>Cybersecurity Leader</a:t>
            </a:r>
            <a:endParaRPr lang="en-US" b="0" i="0" dirty="0">
              <a:solidFill>
                <a:srgbClr val="232333"/>
              </a:solidFill>
              <a:effectLst/>
              <a:latin typeface="Lato"/>
            </a:endParaRPr>
          </a:p>
          <a:p>
            <a:pPr algn="l"/>
            <a:r>
              <a:rPr lang="en-US" b="0" i="0" dirty="0">
                <a:solidFill>
                  <a:srgbClr val="232333"/>
                </a:solidFill>
                <a:effectLst/>
                <a:latin typeface="Lato"/>
              </a:rPr>
              <a:t>Answer 2: Cybersecurity Technical Professional</a:t>
            </a:r>
          </a:p>
          <a:p>
            <a:pPr algn="l"/>
            <a:r>
              <a:rPr lang="en-US" b="0" i="0" dirty="0">
                <a:solidFill>
                  <a:srgbClr val="232333"/>
                </a:solidFill>
                <a:effectLst/>
                <a:latin typeface="Lato"/>
              </a:rPr>
              <a:t>Answer 3: IT Professional</a:t>
            </a:r>
          </a:p>
          <a:p>
            <a:pPr algn="l"/>
            <a:r>
              <a:rPr lang="en-US" b="0" i="0" dirty="0">
                <a:solidFill>
                  <a:srgbClr val="232333"/>
                </a:solidFill>
                <a:effectLst/>
                <a:latin typeface="Lato"/>
              </a:rPr>
              <a:t>Answer 4: Business Leader</a:t>
            </a:r>
          </a:p>
          <a:p>
            <a:pPr algn="l"/>
            <a:r>
              <a:rPr lang="en-US" dirty="0">
                <a:solidFill>
                  <a:srgbClr val="232333"/>
                </a:solidFill>
                <a:latin typeface="Lato"/>
              </a:rPr>
              <a:t>Answer 5: End user or Student</a:t>
            </a:r>
            <a:endParaRPr lang="en-US" b="0" i="0" dirty="0">
              <a:solidFill>
                <a:srgbClr val="232333"/>
              </a:solidFill>
              <a:effectLst/>
              <a:latin typeface="Lato"/>
            </a:endParaRPr>
          </a:p>
          <a:p>
            <a:pPr marL="0" indent="0">
              <a:buNone/>
            </a:pPr>
            <a:endParaRPr lang="en-US" dirty="0"/>
          </a:p>
        </p:txBody>
      </p:sp>
      <p:sp>
        <p:nvSpPr>
          <p:cNvPr id="3" name="Title 2">
            <a:extLst>
              <a:ext uri="{FF2B5EF4-FFF2-40B4-BE49-F238E27FC236}">
                <a16:creationId xmlns:a16="http://schemas.microsoft.com/office/drawing/2014/main" id="{10C9F689-9D51-4D3D-9A91-015C4F95DA8A}"/>
              </a:ext>
            </a:extLst>
          </p:cNvPr>
          <p:cNvSpPr>
            <a:spLocks noGrp="1"/>
          </p:cNvSpPr>
          <p:nvPr>
            <p:ph type="title"/>
          </p:nvPr>
        </p:nvSpPr>
        <p:spPr/>
        <p:txBody>
          <a:bodyPr/>
          <a:lstStyle/>
          <a:p>
            <a:r>
              <a:rPr lang="en-US" dirty="0"/>
              <a:t>POLL</a:t>
            </a:r>
          </a:p>
        </p:txBody>
      </p:sp>
    </p:spTree>
    <p:extLst>
      <p:ext uri="{BB962C8B-B14F-4D97-AF65-F5344CB8AC3E}">
        <p14:creationId xmlns:p14="http://schemas.microsoft.com/office/powerpoint/2010/main" val="50525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03327B-F7F5-450B-B911-D898051E6052}"/>
              </a:ext>
            </a:extLst>
          </p:cNvPr>
          <p:cNvSpPr>
            <a:spLocks noGrp="1"/>
          </p:cNvSpPr>
          <p:nvPr>
            <p:ph sz="half" idx="1"/>
          </p:nvPr>
        </p:nvSpPr>
        <p:spPr>
          <a:xfrm>
            <a:off x="838200" y="1139779"/>
            <a:ext cx="4323080" cy="4865733"/>
          </a:xfrm>
        </p:spPr>
        <p:txBody>
          <a:bodyPr/>
          <a:lstStyle/>
          <a:p>
            <a:pPr marL="0" indent="0">
              <a:buNone/>
            </a:pPr>
            <a:endParaRPr lang="en-US" dirty="0"/>
          </a:p>
          <a:p>
            <a:pPr marL="0" indent="0">
              <a:buNone/>
            </a:pPr>
            <a:endParaRPr lang="en-US" dirty="0"/>
          </a:p>
          <a:p>
            <a:pPr marL="0" indent="0">
              <a:buNone/>
            </a:pPr>
            <a:r>
              <a:rPr lang="en-US" sz="3600" b="1" dirty="0"/>
              <a:t>$6.9 billion </a:t>
            </a:r>
            <a:r>
              <a:rPr lang="en-US" sz="3600" dirty="0"/>
              <a:t>in reported losses to internet crimes in 2021, a $2.7 billion increase from 2020</a:t>
            </a:r>
          </a:p>
          <a:p>
            <a:pPr marL="0" indent="0" algn="r">
              <a:buNone/>
            </a:pPr>
            <a:r>
              <a:rPr lang="en-US" sz="1600" dirty="0"/>
              <a:t>- FBI's annual Internet Crime Report</a:t>
            </a:r>
          </a:p>
          <a:p>
            <a:pPr marL="0" indent="0">
              <a:buNone/>
            </a:pPr>
            <a:endParaRPr lang="en-US" dirty="0"/>
          </a:p>
        </p:txBody>
      </p:sp>
      <p:pic>
        <p:nvPicPr>
          <p:cNvPr id="8" name="Content Placeholder 7">
            <a:extLst>
              <a:ext uri="{FF2B5EF4-FFF2-40B4-BE49-F238E27FC236}">
                <a16:creationId xmlns:a16="http://schemas.microsoft.com/office/drawing/2014/main" id="{9DA0A6C1-6A79-4A41-995A-FA6AD19994E6}"/>
              </a:ext>
            </a:extLst>
          </p:cNvPr>
          <p:cNvPicPr>
            <a:picLocks noGrp="1" noChangeAspect="1"/>
          </p:cNvPicPr>
          <p:nvPr>
            <p:ph sz="half" idx="2"/>
          </p:nvPr>
        </p:nvPicPr>
        <p:blipFill>
          <a:blip r:embed="rId3"/>
          <a:stretch>
            <a:fillRect/>
          </a:stretch>
        </p:blipFill>
        <p:spPr>
          <a:xfrm>
            <a:off x="5598159" y="1537242"/>
            <a:ext cx="6345827" cy="4081238"/>
          </a:xfrm>
        </p:spPr>
      </p:pic>
    </p:spTree>
    <p:extLst>
      <p:ext uri="{BB962C8B-B14F-4D97-AF65-F5344CB8AC3E}">
        <p14:creationId xmlns:p14="http://schemas.microsoft.com/office/powerpoint/2010/main" val="3199162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49388E-3B31-495D-8CD9-4C37CE1C5C5F}"/>
              </a:ext>
            </a:extLst>
          </p:cNvPr>
          <p:cNvSpPr>
            <a:spLocks noGrp="1"/>
          </p:cNvSpPr>
          <p:nvPr>
            <p:ph sz="half" idx="1"/>
          </p:nvPr>
        </p:nvSpPr>
        <p:spPr/>
        <p:txBody>
          <a:bodyPr>
            <a:normAutofit fontScale="92500"/>
          </a:bodyPr>
          <a:lstStyle/>
          <a:p>
            <a:pPr marL="0" indent="0">
              <a:buNone/>
            </a:pPr>
            <a:endParaRPr lang="en-US" dirty="0"/>
          </a:p>
          <a:p>
            <a:r>
              <a:rPr lang="en-US" dirty="0"/>
              <a:t>Why it is important for end-users to identify the need for security, secure their devices and data, and learn to safely navigate their ever more connected world</a:t>
            </a:r>
          </a:p>
          <a:p>
            <a:pPr marL="0" indent="0">
              <a:buNone/>
            </a:pPr>
            <a:endParaRPr lang="en-US" dirty="0"/>
          </a:p>
          <a:p>
            <a:r>
              <a:rPr lang="en-US" dirty="0"/>
              <a:t>How organizations that implement cyber awareness compliance programs can reduce incidents by up to 70%</a:t>
            </a:r>
          </a:p>
          <a:p>
            <a:endParaRPr lang="en-US" dirty="0"/>
          </a:p>
        </p:txBody>
      </p:sp>
      <p:pic>
        <p:nvPicPr>
          <p:cNvPr id="6" name="Content Placeholder 5">
            <a:extLst>
              <a:ext uri="{FF2B5EF4-FFF2-40B4-BE49-F238E27FC236}">
                <a16:creationId xmlns:a16="http://schemas.microsoft.com/office/drawing/2014/main" id="{78334036-BB37-48DD-8ABF-2B24F9314AF5}"/>
              </a:ext>
            </a:extLst>
          </p:cNvPr>
          <p:cNvPicPr>
            <a:picLocks noGrp="1" noChangeAspect="1"/>
          </p:cNvPicPr>
          <p:nvPr>
            <p:ph sz="half" idx="2"/>
          </p:nvPr>
        </p:nvPicPr>
        <p:blipFill>
          <a:blip r:embed="rId3"/>
          <a:stretch>
            <a:fillRect/>
          </a:stretch>
        </p:blipFill>
        <p:spPr>
          <a:xfrm>
            <a:off x="6426430" y="2174638"/>
            <a:ext cx="5285672" cy="2971295"/>
          </a:xfrm>
          <a:prstGeom prst="rect">
            <a:avLst/>
          </a:prstGeom>
        </p:spPr>
      </p:pic>
      <p:sp>
        <p:nvSpPr>
          <p:cNvPr id="3" name="Title 2">
            <a:extLst>
              <a:ext uri="{FF2B5EF4-FFF2-40B4-BE49-F238E27FC236}">
                <a16:creationId xmlns:a16="http://schemas.microsoft.com/office/drawing/2014/main" id="{8070B7DA-05B0-4D8B-AA69-3B4FC1AE6C5A}"/>
              </a:ext>
            </a:extLst>
          </p:cNvPr>
          <p:cNvSpPr>
            <a:spLocks noGrp="1"/>
          </p:cNvSpPr>
          <p:nvPr>
            <p:ph type="title"/>
          </p:nvPr>
        </p:nvSpPr>
        <p:spPr/>
        <p:txBody>
          <a:bodyPr/>
          <a:lstStyle/>
          <a:p>
            <a:r>
              <a:rPr lang="en-US" dirty="0"/>
              <a:t>What We’ll Learn Today</a:t>
            </a:r>
          </a:p>
        </p:txBody>
      </p:sp>
    </p:spTree>
    <p:extLst>
      <p:ext uri="{BB962C8B-B14F-4D97-AF65-F5344CB8AC3E}">
        <p14:creationId xmlns:p14="http://schemas.microsoft.com/office/powerpoint/2010/main" val="4223402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32594EE-FD73-4A95-9C8D-FD1F79FEB7D0}"/>
              </a:ext>
            </a:extLst>
          </p:cNvPr>
          <p:cNvPicPr>
            <a:picLocks noGrp="1" noChangeAspect="1"/>
          </p:cNvPicPr>
          <p:nvPr>
            <p:ph sz="half" idx="1"/>
          </p:nvPr>
        </p:nvPicPr>
        <p:blipFill>
          <a:blip r:embed="rId3"/>
          <a:stretch>
            <a:fillRect/>
          </a:stretch>
        </p:blipFill>
        <p:spPr>
          <a:xfrm>
            <a:off x="1438483" y="2490535"/>
            <a:ext cx="3981033" cy="2164268"/>
          </a:xfrm>
          <a:prstGeom prst="rect">
            <a:avLst/>
          </a:prstGeom>
        </p:spPr>
      </p:pic>
      <p:sp>
        <p:nvSpPr>
          <p:cNvPr id="2" name="Content Placeholder 1">
            <a:extLst>
              <a:ext uri="{FF2B5EF4-FFF2-40B4-BE49-F238E27FC236}">
                <a16:creationId xmlns:a16="http://schemas.microsoft.com/office/drawing/2014/main" id="{FB1AA9DC-059D-43CF-8030-AAC394386813}"/>
              </a:ext>
            </a:extLst>
          </p:cNvPr>
          <p:cNvSpPr>
            <a:spLocks noGrp="1"/>
          </p:cNvSpPr>
          <p:nvPr>
            <p:ph sz="half" idx="2"/>
          </p:nvPr>
        </p:nvSpPr>
        <p:spPr/>
        <p:txBody>
          <a:bodyPr/>
          <a:lstStyle/>
          <a:p>
            <a:pPr marL="0" indent="0" algn="l">
              <a:buNone/>
            </a:pPr>
            <a:r>
              <a:rPr lang="en-US" b="1" i="0" dirty="0">
                <a:solidFill>
                  <a:srgbClr val="232333"/>
                </a:solidFill>
                <a:effectLst/>
                <a:latin typeface="Lato"/>
              </a:rPr>
              <a:t>QUESTION: How often to cyber attacks occur globally? (Multiple Choice / Single Answer)</a:t>
            </a:r>
          </a:p>
          <a:p>
            <a:pPr algn="l"/>
            <a:r>
              <a:rPr lang="en-US" b="0" i="0" dirty="0">
                <a:solidFill>
                  <a:srgbClr val="232333"/>
                </a:solidFill>
                <a:effectLst/>
                <a:latin typeface="Lato"/>
              </a:rPr>
              <a:t>Answer 1: One every week</a:t>
            </a:r>
          </a:p>
          <a:p>
            <a:pPr algn="l"/>
            <a:r>
              <a:rPr lang="en-US" b="0" i="0" dirty="0">
                <a:solidFill>
                  <a:srgbClr val="232333"/>
                </a:solidFill>
                <a:effectLst/>
                <a:latin typeface="Lato"/>
              </a:rPr>
              <a:t>Answer 2: One roughly every day</a:t>
            </a:r>
          </a:p>
          <a:p>
            <a:pPr algn="l"/>
            <a:r>
              <a:rPr lang="en-US" b="0" i="0" dirty="0">
                <a:solidFill>
                  <a:srgbClr val="232333"/>
                </a:solidFill>
                <a:effectLst/>
                <a:latin typeface="Lato"/>
              </a:rPr>
              <a:t>Answer 3: One approximately every hour</a:t>
            </a:r>
          </a:p>
          <a:p>
            <a:pPr algn="l"/>
            <a:r>
              <a:rPr lang="en-US" b="0" i="0" dirty="0">
                <a:solidFill>
                  <a:srgbClr val="232333"/>
                </a:solidFill>
                <a:effectLst/>
                <a:latin typeface="Lato"/>
              </a:rPr>
              <a:t>Answer 4: One less than every minute</a:t>
            </a:r>
          </a:p>
          <a:p>
            <a:pPr marL="0" indent="0">
              <a:buNone/>
            </a:pPr>
            <a:endParaRPr lang="en-US" dirty="0"/>
          </a:p>
        </p:txBody>
      </p:sp>
      <p:sp>
        <p:nvSpPr>
          <p:cNvPr id="3" name="Title 2">
            <a:extLst>
              <a:ext uri="{FF2B5EF4-FFF2-40B4-BE49-F238E27FC236}">
                <a16:creationId xmlns:a16="http://schemas.microsoft.com/office/drawing/2014/main" id="{10C9F689-9D51-4D3D-9A91-015C4F95DA8A}"/>
              </a:ext>
            </a:extLst>
          </p:cNvPr>
          <p:cNvSpPr>
            <a:spLocks noGrp="1"/>
          </p:cNvSpPr>
          <p:nvPr>
            <p:ph type="title"/>
          </p:nvPr>
        </p:nvSpPr>
        <p:spPr/>
        <p:txBody>
          <a:bodyPr/>
          <a:lstStyle/>
          <a:p>
            <a:r>
              <a:rPr lang="en-US" dirty="0"/>
              <a:t>POLL</a:t>
            </a:r>
          </a:p>
        </p:txBody>
      </p:sp>
    </p:spTree>
    <p:extLst>
      <p:ext uri="{BB962C8B-B14F-4D97-AF65-F5344CB8AC3E}">
        <p14:creationId xmlns:p14="http://schemas.microsoft.com/office/powerpoint/2010/main" val="2182084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C18000-1DDE-4165-A83C-FEEE669A8756}"/>
              </a:ext>
            </a:extLst>
          </p:cNvPr>
          <p:cNvSpPr/>
          <p:nvPr/>
        </p:nvSpPr>
        <p:spPr>
          <a:xfrm>
            <a:off x="0" y="0"/>
            <a:ext cx="12192000" cy="5711780"/>
          </a:xfrm>
          <a:prstGeom prst="rect">
            <a:avLst/>
          </a:prstGeom>
          <a:solidFill>
            <a:srgbClr val="1B37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2ACA202B-0FBC-40B7-B878-281BDB981E3B}"/>
              </a:ext>
            </a:extLst>
          </p:cNvPr>
          <p:cNvSpPr>
            <a:spLocks noGrp="1"/>
          </p:cNvSpPr>
          <p:nvPr>
            <p:ph idx="1"/>
          </p:nvPr>
        </p:nvSpPr>
        <p:spPr/>
        <p:txBody>
          <a:bodyPr>
            <a:normAutofit lnSpcReduction="10000"/>
          </a:bodyPr>
          <a:lstStyle/>
          <a:p>
            <a:pPr marL="0" indent="0">
              <a:buNone/>
            </a:pPr>
            <a:endParaRPr lang="en-US" sz="7200" dirty="0">
              <a:solidFill>
                <a:schemeClr val="bg1"/>
              </a:solidFill>
            </a:endParaRPr>
          </a:p>
          <a:p>
            <a:pPr marL="0" indent="0">
              <a:buNone/>
            </a:pPr>
            <a:r>
              <a:rPr lang="en-US" sz="7200" b="1" dirty="0">
                <a:solidFill>
                  <a:schemeClr val="bg1"/>
                </a:solidFill>
              </a:rPr>
              <a:t>‘EVERY 39 SECONDS THERE IS A CYBER ATTACK’</a:t>
            </a:r>
            <a:endParaRPr lang="en-US" sz="8000" b="1" dirty="0">
              <a:solidFill>
                <a:schemeClr val="bg1"/>
              </a:solidFill>
            </a:endParaRPr>
          </a:p>
          <a:p>
            <a:pPr marL="0" indent="0">
              <a:buNone/>
            </a:pPr>
            <a:r>
              <a:rPr lang="en-US" dirty="0">
                <a:solidFill>
                  <a:schemeClr val="bg1"/>
                </a:solidFill>
              </a:rPr>
              <a:t> </a:t>
            </a:r>
          </a:p>
          <a:p>
            <a:pPr marL="0" indent="0" algn="r">
              <a:buNone/>
            </a:pPr>
            <a:r>
              <a:rPr lang="en-US" sz="2400" dirty="0">
                <a:solidFill>
                  <a:schemeClr val="bg1"/>
                </a:solidFill>
              </a:rPr>
              <a:t>- University of Maryland Study</a:t>
            </a:r>
          </a:p>
        </p:txBody>
      </p:sp>
    </p:spTree>
    <p:extLst>
      <p:ext uri="{BB962C8B-B14F-4D97-AF65-F5344CB8AC3E}">
        <p14:creationId xmlns:p14="http://schemas.microsoft.com/office/powerpoint/2010/main" val="3801417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 shot of a person&#10;&#10;Description automatically generated">
            <a:extLst>
              <a:ext uri="{FF2B5EF4-FFF2-40B4-BE49-F238E27FC236}">
                <a16:creationId xmlns:a16="http://schemas.microsoft.com/office/drawing/2014/main" id="{1AB34082-E210-4888-AABA-1E88AD1032D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2693" y="1187300"/>
            <a:ext cx="9883302" cy="4941652"/>
          </a:xfrm>
        </p:spPr>
      </p:pic>
    </p:spTree>
    <p:extLst>
      <p:ext uri="{BB962C8B-B14F-4D97-AF65-F5344CB8AC3E}">
        <p14:creationId xmlns:p14="http://schemas.microsoft.com/office/powerpoint/2010/main" val="24336876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97D56E535DF14EB002AE35C69C2BE4" ma:contentTypeVersion="14" ma:contentTypeDescription="Create a new document." ma:contentTypeScope="" ma:versionID="e4ae20e50b94d87de254aa056c5bb89e">
  <xsd:schema xmlns:xsd="http://www.w3.org/2001/XMLSchema" xmlns:xs="http://www.w3.org/2001/XMLSchema" xmlns:p="http://schemas.microsoft.com/office/2006/metadata/properties" xmlns:ns1="http://schemas.microsoft.com/sharepoint/v3" xmlns:ns3="74ce0fba-1206-4e15-a22c-97a4b8b354da" xmlns:ns4="2368e9c0-c322-49b7-ba14-ac4ee27e103b" targetNamespace="http://schemas.microsoft.com/office/2006/metadata/properties" ma:root="true" ma:fieldsID="0ae4a9ff1cf43333b96de2fde50cc9d0" ns1:_="" ns3:_="" ns4:_="">
    <xsd:import namespace="http://schemas.microsoft.com/sharepoint/v3"/>
    <xsd:import namespace="74ce0fba-1206-4e15-a22c-97a4b8b354da"/>
    <xsd:import namespace="2368e9c0-c322-49b7-ba14-ac4ee27e103b"/>
    <xsd:element name="properties">
      <xsd:complexType>
        <xsd:sequence>
          <xsd:element name="documentManagement">
            <xsd:complexType>
              <xsd:all>
                <xsd:element ref="ns1:_ip_UnifiedCompliancePolicyProperties" minOccurs="0"/>
                <xsd:element ref="ns1:_ip_UnifiedCompliancePolicyUIAction" minOccurs="0"/>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description="" ma:hidden="true" ma:internalName="_ip_UnifiedCompliancePolicyProperties">
      <xsd:simpleType>
        <xsd:restriction base="dms:Note"/>
      </xsd:simpleType>
    </xsd:element>
    <xsd:element name="_ip_UnifiedCompliancePolicyUIAction" ma:index="9"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ce0fba-1206-4e15-a22c-97a4b8b354da"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68e9c0-c322-49b7-ba14-ac4ee27e103b"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8CFC6C-36D1-42DE-B853-DDA5B8FB65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4ce0fba-1206-4e15-a22c-97a4b8b354da"/>
    <ds:schemaRef ds:uri="2368e9c0-c322-49b7-ba14-ac4ee27e10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F53D10-C4C4-4EF8-ABFC-744999F79B46}">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895C4DAC-7AAE-4CB2-A4E8-F6E63E2603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4525</TotalTime>
  <Words>1379</Words>
  <Application>Microsoft Office PowerPoint</Application>
  <PresentationFormat>Widescreen</PresentationFormat>
  <Paragraphs>208</Paragraphs>
  <Slides>31</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Bahnschrift SemiBold</vt:lpstr>
      <vt:lpstr>Calibri</vt:lpstr>
      <vt:lpstr>Calibri Light</vt:lpstr>
      <vt:lpstr>Lato</vt:lpstr>
      <vt:lpstr>Wingdings</vt:lpstr>
      <vt:lpstr>Office Theme</vt:lpstr>
      <vt:lpstr>Working Virtual: Is Your Organization CyberSAFE?</vt:lpstr>
      <vt:lpstr>PRESENTER</vt:lpstr>
      <vt:lpstr>EXAM CANDIDATES ACROSS INDUSTRY</vt:lpstr>
      <vt:lpstr>POLL</vt:lpstr>
      <vt:lpstr>PowerPoint Presentation</vt:lpstr>
      <vt:lpstr>What We’ll Learn Today</vt:lpstr>
      <vt:lpstr>POLL</vt:lpstr>
      <vt:lpstr>PowerPoint Presentation</vt:lpstr>
      <vt:lpstr>PowerPoint Presentation</vt:lpstr>
      <vt:lpstr>IT’S ALL TOO HUMAN</vt:lpstr>
      <vt:lpstr>The End User Challenge</vt:lpstr>
      <vt:lpstr>The State of End User Cyber Safety - Phishing</vt:lpstr>
      <vt:lpstr>The State of End User Cyber Safety - Ransomware</vt:lpstr>
      <vt:lpstr>POLL</vt:lpstr>
      <vt:lpstr>How we think of Cybersecurity</vt:lpstr>
      <vt:lpstr>How we should think of Cybersecurity!</vt:lpstr>
      <vt:lpstr>Who is responsible for Cybersecurity?</vt:lpstr>
      <vt:lpstr>Cybersecurity &amp; CyberSafety</vt:lpstr>
      <vt:lpstr>POLL</vt:lpstr>
      <vt:lpstr>Poor End User Preparation Comes at a Cost</vt:lpstr>
      <vt:lpstr>WE MUST BE PREPARED!</vt:lpstr>
      <vt:lpstr>Cyber Awareness Compliance</vt:lpstr>
      <vt:lpstr>And When in Question</vt:lpstr>
      <vt:lpstr>The Benefits</vt:lpstr>
      <vt:lpstr>WHO REQUIRES CYBER AWARENESS TRAINING?</vt:lpstr>
      <vt:lpstr>CyberSAFE</vt:lpstr>
      <vt:lpstr>POLL</vt:lpstr>
      <vt:lpstr>Q&amp;A</vt:lpstr>
      <vt:lpstr>Readiness Assessment</vt:lpstr>
      <vt:lpstr>CERTNEXUS SKILLS ROADMAP</vt:lpstr>
      <vt:lpstr>CERTNEXUS PATHWAYS BY ROLE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Lindquist</dc:creator>
  <cp:lastModifiedBy>Jeff</cp:lastModifiedBy>
  <cp:revision>35</cp:revision>
  <dcterms:created xsi:type="dcterms:W3CDTF">2019-06-05T12:47:32Z</dcterms:created>
  <dcterms:modified xsi:type="dcterms:W3CDTF">2022-06-16T12:19:19Z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0x0101000097D56E535DF14EB002AE35C69C2BE4</vt:lpwstr>
  </property>
</Properties>
</file>